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49"/>
  </p:notesMasterIdLst>
  <p:sldIdLst>
    <p:sldId id="256" r:id="rId2"/>
    <p:sldId id="318" r:id="rId3"/>
    <p:sldId id="319" r:id="rId4"/>
    <p:sldId id="320" r:id="rId5"/>
    <p:sldId id="343" r:id="rId6"/>
    <p:sldId id="321" r:id="rId7"/>
    <p:sldId id="344" r:id="rId8"/>
    <p:sldId id="342" r:id="rId9"/>
    <p:sldId id="325" r:id="rId10"/>
    <p:sldId id="322" r:id="rId11"/>
    <p:sldId id="323" r:id="rId12"/>
    <p:sldId id="324" r:id="rId13"/>
    <p:sldId id="345" r:id="rId14"/>
    <p:sldId id="346" r:id="rId15"/>
    <p:sldId id="347" r:id="rId16"/>
    <p:sldId id="348" r:id="rId17"/>
    <p:sldId id="349" r:id="rId18"/>
    <p:sldId id="350" r:id="rId19"/>
    <p:sldId id="351" r:id="rId20"/>
    <p:sldId id="353" r:id="rId21"/>
    <p:sldId id="352" r:id="rId22"/>
    <p:sldId id="354" r:id="rId23"/>
    <p:sldId id="355" r:id="rId24"/>
    <p:sldId id="356" r:id="rId25"/>
    <p:sldId id="357" r:id="rId26"/>
    <p:sldId id="358" r:id="rId27"/>
    <p:sldId id="359" r:id="rId28"/>
    <p:sldId id="360" r:id="rId29"/>
    <p:sldId id="361" r:id="rId30"/>
    <p:sldId id="362" r:id="rId31"/>
    <p:sldId id="363" r:id="rId32"/>
    <p:sldId id="364" r:id="rId33"/>
    <p:sldId id="365" r:id="rId34"/>
    <p:sldId id="366" r:id="rId35"/>
    <p:sldId id="367" r:id="rId36"/>
    <p:sldId id="368" r:id="rId37"/>
    <p:sldId id="369" r:id="rId38"/>
    <p:sldId id="370" r:id="rId39"/>
    <p:sldId id="371" r:id="rId40"/>
    <p:sldId id="372" r:id="rId41"/>
    <p:sldId id="373" r:id="rId42"/>
    <p:sldId id="374" r:id="rId43"/>
    <p:sldId id="375" r:id="rId44"/>
    <p:sldId id="376" r:id="rId45"/>
    <p:sldId id="377" r:id="rId46"/>
    <p:sldId id="378" r:id="rId47"/>
    <p:sldId id="317" r:id="rId4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760" userDrawn="1">
          <p15:clr>
            <a:srgbClr val="A4A3A4"/>
          </p15:clr>
        </p15:guide>
        <p15:guide id="2"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CECE"/>
    <a:srgbClr val="000000"/>
    <a:srgbClr val="CACBCC"/>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B3AAF9-F000-41F4-AAB0-369674AE6AAE}" v="2506" dt="2019-02-27T17:51:30.226"/>
  </p1510:revLst>
</p1510:revInfo>
</file>

<file path=ppt/tableStyles.xml><?xml version="1.0" encoding="utf-8"?>
<a:tblStyleLst xmlns:a="http://schemas.openxmlformats.org/drawingml/2006/main" def="{BFEA419B-BCDB-4C27-8AB2-1E94C2BD932B}">
  <a:tblStyle styleId="{BFEA419B-BCDB-4C27-8AB2-1E94C2BD932B}" styleName="Elsevier">
    <a:wholeTbl>
      <a:tcTxStyle>
        <a:fontRef idx="minor">
          <a:prstClr val="black"/>
        </a:fontRef>
        <a:schemeClr val="dk1"/>
      </a:tcTxStyle>
      <a:tcStyle>
        <a:tcBdr>
          <a:left>
            <a:ln w="0" cmpd="sng">
              <a:solidFill>
                <a:schemeClr val="lt1"/>
              </a:solidFill>
            </a:ln>
          </a:left>
          <a:right>
            <a:ln w="0" cmpd="sng">
              <a:solidFill>
                <a:schemeClr val="lt1"/>
              </a:solidFill>
            </a:ln>
          </a:right>
          <a:top>
            <a:ln w="0" cmpd="sng">
              <a:solidFill>
                <a:schemeClr val="lt1"/>
              </a:solidFill>
            </a:ln>
          </a:top>
          <a:bottom>
            <a:ln w="12700" cmpd="sng">
              <a:solidFill>
                <a:srgbClr val="DCDCDD"/>
              </a:solidFill>
            </a:ln>
          </a:bottom>
          <a:insideH>
            <a:ln w="12700" cmpd="sng">
              <a:solidFill>
                <a:srgbClr val="DCDCDD"/>
              </a:solidFill>
            </a:ln>
          </a:insideH>
          <a:insideV>
            <a:ln w="0" cmpd="sng">
              <a:solidFill>
                <a:schemeClr val="dk1"/>
              </a:solidFill>
            </a:ln>
          </a:insideV>
        </a:tcBdr>
        <a:fill>
          <a:solidFill>
            <a:schemeClr val="lt1"/>
          </a:solidFill>
        </a:fill>
      </a:tcStyle>
    </a:wholeTbl>
    <a:band1H>
      <a:tcStyle>
        <a:tcBdr/>
        <a:fill>
          <a:solidFill>
            <a:schemeClr val="lt1"/>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12700" cmpd="sng">
              <a:solidFill>
                <a:schemeClr val="lt1"/>
              </a:solidFill>
            </a:ln>
          </a:top>
        </a:tcBdr>
        <a:fill>
          <a:solidFill>
            <a:schemeClr val="accent1"/>
          </a:solidFill>
        </a:fill>
      </a:tcStyle>
    </a:lastRow>
    <a:firstRow>
      <a:tcTxStyle b="on">
        <a:fontRef idx="minor">
          <a:prstClr val="black"/>
        </a:fontRef>
        <a:schemeClr val="dk1"/>
      </a:tcTxStyle>
      <a:tcStyle>
        <a:tcBdr>
          <a:bottom>
            <a:ln w="12700" cmpd="sng">
              <a:solidFill>
                <a:srgbClr val="FF6C00"/>
              </a:solidFill>
            </a:ln>
          </a:bottom>
        </a:tcBdr>
        <a:fill>
          <a:solidFill>
            <a:schemeClr val="l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100" autoAdjust="0"/>
    <p:restoredTop sz="95833"/>
  </p:normalViewPr>
  <p:slideViewPr>
    <p:cSldViewPr snapToGrid="0" showGuides="1">
      <p:cViewPr varScale="1">
        <p:scale>
          <a:sx n="79" d="100"/>
          <a:sy n="79" d="100"/>
        </p:scale>
        <p:origin x="644" y="52"/>
      </p:cViewPr>
      <p:guideLst>
        <p:guide pos="5760"/>
        <p:guide orient="horz" pos="162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96" d="100"/>
          <a:sy n="96" d="100"/>
        </p:scale>
        <p:origin x="2480"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DD4CF-C917-4D69-9374-6EFF2E9F78C3}" type="datetimeFigureOut">
              <a:rPr lang="de-DE" smtClean="0"/>
              <a:t>18.09.2019</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443C7B-F938-4CE9-A268-32817172635B}" type="slidenum">
              <a:rPr lang="de-DE" smtClean="0"/>
              <a:t>‹#›</a:t>
            </a:fld>
            <a:endParaRPr lang="de-DE"/>
          </a:p>
        </p:txBody>
      </p:sp>
    </p:spTree>
    <p:extLst>
      <p:ext uri="{BB962C8B-B14F-4D97-AF65-F5344CB8AC3E}">
        <p14:creationId xmlns:p14="http://schemas.microsoft.com/office/powerpoint/2010/main" val="2368740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light photo and light text">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9144000" cy="5143500"/>
          </a:xfrm>
          <a:prstGeom prst="rect">
            <a:avLst/>
          </a:prstGeom>
          <a:solidFill>
            <a:srgbClr val="F2F2F2">
              <a:alpha val="7059"/>
            </a:srgbClr>
          </a:solidFill>
        </p:spPr>
        <p:txBody>
          <a:bodyPr>
            <a:normAutofit/>
          </a:bodyPr>
          <a:lstStyle>
            <a:lvl1pPr marL="0" indent="0" algn="r">
              <a:lnSpc>
                <a:spcPct val="100000"/>
              </a:lnSpc>
              <a:buNone/>
              <a:defRPr sz="1600" baseline="0"/>
            </a:lvl1pPr>
          </a:lstStyle>
          <a:p>
            <a:r>
              <a:rPr lang="en-US" noProof="0" dirty="0"/>
              <a:t>Click on icon to select picture</a:t>
            </a:r>
          </a:p>
        </p:txBody>
      </p:sp>
      <p:sp>
        <p:nvSpPr>
          <p:cNvPr id="2" name="Title 1"/>
          <p:cNvSpPr>
            <a:spLocks noGrp="1"/>
          </p:cNvSpPr>
          <p:nvPr>
            <p:ph type="ctrTitle" hasCustomPrompt="1"/>
          </p:nvPr>
        </p:nvSpPr>
        <p:spPr>
          <a:xfrm>
            <a:off x="475841" y="1659467"/>
            <a:ext cx="5112709" cy="1744133"/>
          </a:xfrm>
          <a:prstGeom prst="rect">
            <a:avLst/>
          </a:prstGeom>
        </p:spPr>
        <p:txBody>
          <a:bodyPr anchor="t" anchorCtr="0">
            <a:normAutofit/>
          </a:bodyPr>
          <a:lstStyle>
            <a:lvl1pPr algn="l">
              <a:lnSpc>
                <a:spcPct val="100000"/>
              </a:lnSpc>
              <a:defRPr sz="3800">
                <a:solidFill>
                  <a:schemeClr val="bg1"/>
                </a:solidFill>
              </a:defRPr>
            </a:lvl1pPr>
          </a:lstStyle>
          <a:p>
            <a:r>
              <a:rPr lang="en-US" noProof="0" dirty="0"/>
              <a:t>Click to edit title max over 2x lines</a:t>
            </a:r>
          </a:p>
        </p:txBody>
      </p:sp>
      <p:sp>
        <p:nvSpPr>
          <p:cNvPr id="12" name="Text Placeholder 11"/>
          <p:cNvSpPr>
            <a:spLocks noGrp="1"/>
          </p:cNvSpPr>
          <p:nvPr>
            <p:ph type="body" sz="quarter" idx="14" hasCustomPrompt="1"/>
          </p:nvPr>
        </p:nvSpPr>
        <p:spPr>
          <a:xfrm>
            <a:off x="475841" y="4326324"/>
            <a:ext cx="5112709" cy="490001"/>
          </a:xfrm>
          <a:prstGeom prst="rect">
            <a:avLst/>
          </a:prstGeom>
        </p:spPr>
        <p:txBody>
          <a:bodyPr>
            <a:normAutofit/>
          </a:bodyPr>
          <a:lstStyle>
            <a:lvl1pPr marL="0" indent="0">
              <a:lnSpc>
                <a:spcPct val="100000"/>
              </a:lnSpc>
              <a:spcBef>
                <a:spcPts val="0"/>
              </a:spcBef>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7" name="TextBox 6"/>
          <p:cNvSpPr txBox="1"/>
          <p:nvPr userDrawn="1"/>
        </p:nvSpPr>
        <p:spPr>
          <a:xfrm>
            <a:off x="-3556000" y="0"/>
            <a:ext cx="3413125" cy="2492990"/>
          </a:xfrm>
          <a:prstGeom prst="rect">
            <a:avLst/>
          </a:prstGeom>
          <a:solidFill>
            <a:srgbClr val="FFFF99"/>
          </a:solidFill>
        </p:spPr>
        <p:txBody>
          <a:bodyPr wrap="square" rtlCol="0">
            <a:spAutoFit/>
          </a:bodyPr>
          <a:lstStyle/>
          <a:p>
            <a:pPr defTabSz="914400"/>
            <a:r>
              <a:rPr lang="en-US" sz="1200">
                <a:solidFill>
                  <a:srgbClr val="333333"/>
                </a:solidFill>
                <a:latin typeface="Arial"/>
                <a:cs typeface="Arial"/>
              </a:rPr>
              <a:t>IMPORTANT!!  </a:t>
            </a:r>
          </a:p>
          <a:p>
            <a:pPr defTabSz="914400"/>
            <a:endParaRPr lang="en-US" sz="1200" dirty="0">
              <a:solidFill>
                <a:srgbClr val="333333"/>
              </a:solidFill>
              <a:latin typeface="Arial"/>
              <a:cs typeface="Arial"/>
            </a:endParaRPr>
          </a:p>
          <a:p>
            <a:pPr defTabSz="914400"/>
            <a:r>
              <a:rPr lang="en-US" sz="1200" dirty="0">
                <a:solidFill>
                  <a:srgbClr val="333333"/>
                </a:solidFill>
                <a:latin typeface="Arial"/>
                <a:cs typeface="Arial"/>
              </a:rPr>
              <a:t>If you insert or change the picture, select it, click right and choose </a:t>
            </a:r>
            <a:r>
              <a:rPr lang="en-US" sz="1200" dirty="0">
                <a:solidFill>
                  <a:schemeClr val="accent2"/>
                </a:solidFill>
                <a:latin typeface="Arial"/>
                <a:cs typeface="Arial"/>
              </a:rPr>
              <a:t>Send to back</a:t>
            </a:r>
            <a:r>
              <a:rPr lang="en-US" sz="1200" dirty="0">
                <a:solidFill>
                  <a:srgbClr val="333333"/>
                </a:solidFill>
                <a:latin typeface="Arial"/>
                <a:cs typeface="Arial"/>
              </a:rPr>
              <a:t> from the right click menu to make the logo and text visible.</a:t>
            </a:r>
          </a:p>
          <a:p>
            <a:pPr defTabSz="914400"/>
            <a:endParaRPr lang="en-US" sz="1200" dirty="0">
              <a:solidFill>
                <a:srgbClr val="333333"/>
              </a:solidFill>
              <a:latin typeface="Arial"/>
              <a:cs typeface="Arial"/>
            </a:endParaRPr>
          </a:p>
          <a:p>
            <a:pPr defTabSz="914400"/>
            <a:endParaRPr lang="en-US" sz="1200" dirty="0">
              <a:solidFill>
                <a:srgbClr val="333333"/>
              </a:solidFill>
              <a:latin typeface="Arial"/>
              <a:cs typeface="Arial"/>
            </a:endParaRPr>
          </a:p>
          <a:p>
            <a:pPr defTabSz="914400"/>
            <a:r>
              <a:rPr lang="en-US" sz="1200" baseline="0" dirty="0">
                <a:solidFill>
                  <a:srgbClr val="333333"/>
                </a:solidFill>
                <a:latin typeface="Arial"/>
                <a:cs typeface="Arial"/>
              </a:rPr>
              <a:t>To make you slides look as sophisticated and contemporary as possible, the easiest way is to use the guides to align text, graphs and images. Activate your GUIDES under the VIEW menu item. </a:t>
            </a:r>
            <a:endParaRPr lang="en-US" sz="1200" dirty="0">
              <a:solidFill>
                <a:srgbClr val="333333"/>
              </a:solidFill>
              <a:latin typeface="Arial"/>
              <a:cs typeface="Arial"/>
            </a:endParaRPr>
          </a:p>
        </p:txBody>
      </p:sp>
      <p:sp>
        <p:nvSpPr>
          <p:cNvPr id="9" name="Text Placeholder 6"/>
          <p:cNvSpPr>
            <a:spLocks noGrp="1"/>
          </p:cNvSpPr>
          <p:nvPr>
            <p:ph type="body" sz="quarter" idx="16" hasCustomPrompt="1"/>
          </p:nvPr>
        </p:nvSpPr>
        <p:spPr>
          <a:xfrm>
            <a:off x="475841" y="3488267"/>
            <a:ext cx="5112709" cy="762000"/>
          </a:xfrm>
          <a:prstGeom prst="rect">
            <a:avLst/>
          </a:prstGeom>
        </p:spPr>
        <p:txBody>
          <a:bodyPr>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endParaRPr lang="de-DE" dirty="0"/>
          </a:p>
        </p:txBody>
      </p:sp>
      <p:sp>
        <p:nvSpPr>
          <p:cNvPr id="16" name="Text Placeholder 9"/>
          <p:cNvSpPr>
            <a:spLocks noGrp="1"/>
          </p:cNvSpPr>
          <p:nvPr>
            <p:ph type="body" sz="quarter" idx="13"/>
          </p:nvPr>
        </p:nvSpPr>
        <p:spPr>
          <a:xfrm>
            <a:off x="475841" y="503628"/>
            <a:ext cx="787296" cy="864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en-US"/>
              <a:t>Edit Master text styles</a:t>
            </a:r>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556000" y="2679700"/>
            <a:ext cx="3413125" cy="2307701"/>
          </a:xfrm>
          <a:prstGeom prst="rect">
            <a:avLst/>
          </a:prstGeom>
        </p:spPr>
      </p:pic>
    </p:spTree>
    <p:extLst>
      <p:ext uri="{BB962C8B-B14F-4D97-AF65-F5344CB8AC3E}">
        <p14:creationId xmlns:p14="http://schemas.microsoft.com/office/powerpoint/2010/main" val="3631053711"/>
      </p:ext>
    </p:extLst>
  </p:cSld>
  <p:clrMapOvr>
    <a:masterClrMapping/>
  </p:clrMapOvr>
  <p:extLst>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guide id="8" orient="horz"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4"/>
          </p:nvPr>
        </p:nvSpPr>
        <p:spPr/>
        <p:txBody>
          <a:bodyPr/>
          <a:lstStyle/>
          <a:p>
            <a:endParaRPr lang="de-DE" dirty="0"/>
          </a:p>
        </p:txBody>
      </p:sp>
      <p:sp>
        <p:nvSpPr>
          <p:cNvPr id="8" name="Footer Placeholder 7"/>
          <p:cNvSpPr>
            <a:spLocks noGrp="1"/>
          </p:cNvSpPr>
          <p:nvPr>
            <p:ph type="ftr" sz="quarter" idx="15"/>
          </p:nvPr>
        </p:nvSpPr>
        <p:spPr/>
        <p:txBody>
          <a:bodyPr/>
          <a:lstStyle/>
          <a:p>
            <a:r>
              <a:rPr lang="de-DE"/>
              <a:t>© Elsevier B.V. 2019</a:t>
            </a:r>
            <a:endParaRPr lang="de-DE" dirty="0"/>
          </a:p>
        </p:txBody>
      </p:sp>
      <p:sp>
        <p:nvSpPr>
          <p:cNvPr id="10"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14" name="Content Placeholder 2"/>
          <p:cNvSpPr>
            <a:spLocks noGrp="1"/>
          </p:cNvSpPr>
          <p:nvPr>
            <p:ph sz="quarter" idx="16"/>
          </p:nvPr>
        </p:nvSpPr>
        <p:spPr>
          <a:xfrm>
            <a:off x="576263" y="1061276"/>
            <a:ext cx="7991475" cy="3269424"/>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04437398"/>
      </p:ext>
    </p:extLst>
  </p:cSld>
  <p:clrMapOvr>
    <a:masterClrMapping/>
  </p:clrMapOvr>
  <p:extLst>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two columns">
    <p:spTree>
      <p:nvGrpSpPr>
        <p:cNvPr id="1" name=""/>
        <p:cNvGrpSpPr/>
        <p:nvPr/>
      </p:nvGrpSpPr>
      <p:grpSpPr>
        <a:xfrm>
          <a:off x="0" y="0"/>
          <a:ext cx="0" cy="0"/>
          <a:chOff x="0" y="0"/>
          <a:chExt cx="0" cy="0"/>
        </a:xfrm>
      </p:grpSpPr>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8"/>
          </p:nvPr>
        </p:nvSpPr>
        <p:spPr/>
        <p:txBody>
          <a:bodyPr/>
          <a:lstStyle/>
          <a:p>
            <a:endParaRPr lang="de-DE" dirty="0"/>
          </a:p>
        </p:txBody>
      </p:sp>
      <p:sp>
        <p:nvSpPr>
          <p:cNvPr id="6" name="Footer Placeholder 5"/>
          <p:cNvSpPr>
            <a:spLocks noGrp="1"/>
          </p:cNvSpPr>
          <p:nvPr>
            <p:ph type="ftr" sz="quarter" idx="19"/>
          </p:nvPr>
        </p:nvSpPr>
        <p:spPr/>
        <p:txBody>
          <a:bodyPr/>
          <a:lstStyle/>
          <a:p>
            <a:r>
              <a:rPr lang="de-DE"/>
              <a:t>© Elsevier B.V. 2019</a:t>
            </a:r>
            <a:endParaRPr lang="de-DE" dirty="0"/>
          </a:p>
        </p:txBody>
      </p:sp>
      <p:sp>
        <p:nvSpPr>
          <p:cNvPr id="10"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20" name="Text Placeholder 8"/>
          <p:cNvSpPr>
            <a:spLocks noGrp="1"/>
          </p:cNvSpPr>
          <p:nvPr>
            <p:ph type="body" sz="quarter" idx="23" hasCustomPrompt="1"/>
          </p:nvPr>
        </p:nvSpPr>
        <p:spPr>
          <a:xfrm>
            <a:off x="4770841" y="1064854"/>
            <a:ext cx="3796897" cy="3264797"/>
          </a:xfrm>
          <a:prstGeom prst="rect">
            <a:avLst/>
          </a:prstGeom>
        </p:spPr>
        <p:txBody>
          <a:bodyPr>
            <a:normAutofit/>
          </a:bodyPr>
          <a:lstStyle>
            <a:lvl1pPr marL="0" indent="0">
              <a:lnSpc>
                <a:spcPct val="100000"/>
              </a:lnSpc>
              <a:buFont typeface="Arial" charset="0"/>
              <a:buNone/>
              <a:defRPr sz="1600" b="0" baseline="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23" name="Text Placeholder 8"/>
          <p:cNvSpPr>
            <a:spLocks noGrp="1"/>
          </p:cNvSpPr>
          <p:nvPr>
            <p:ph type="body" sz="quarter" idx="24" hasCustomPrompt="1"/>
          </p:nvPr>
        </p:nvSpPr>
        <p:spPr>
          <a:xfrm>
            <a:off x="576263" y="1064853"/>
            <a:ext cx="3796897" cy="3264797"/>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Tree>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bullets two columns">
    <p:spTree>
      <p:nvGrpSpPr>
        <p:cNvPr id="1" name=""/>
        <p:cNvGrpSpPr/>
        <p:nvPr/>
      </p:nvGrpSpPr>
      <p:grpSpPr>
        <a:xfrm>
          <a:off x="0" y="0"/>
          <a:ext cx="0" cy="0"/>
          <a:chOff x="0" y="0"/>
          <a:chExt cx="0" cy="0"/>
        </a:xfrm>
      </p:grpSpPr>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8"/>
          </p:nvPr>
        </p:nvSpPr>
        <p:spPr/>
        <p:txBody>
          <a:bodyPr/>
          <a:lstStyle/>
          <a:p>
            <a:endParaRPr lang="de-DE" dirty="0"/>
          </a:p>
        </p:txBody>
      </p:sp>
      <p:sp>
        <p:nvSpPr>
          <p:cNvPr id="6" name="Footer Placeholder 5"/>
          <p:cNvSpPr>
            <a:spLocks noGrp="1"/>
          </p:cNvSpPr>
          <p:nvPr>
            <p:ph type="ftr" sz="quarter" idx="19"/>
          </p:nvPr>
        </p:nvSpPr>
        <p:spPr/>
        <p:txBody>
          <a:bodyPr/>
          <a:lstStyle/>
          <a:p>
            <a:r>
              <a:rPr lang="de-DE"/>
              <a:t>© Elsevier B.V. 2019</a:t>
            </a:r>
            <a:endParaRPr lang="de-DE" dirty="0"/>
          </a:p>
        </p:txBody>
      </p:sp>
      <p:sp>
        <p:nvSpPr>
          <p:cNvPr id="10"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8" name="Text Placeholder 8"/>
          <p:cNvSpPr>
            <a:spLocks noGrp="1"/>
          </p:cNvSpPr>
          <p:nvPr>
            <p:ph type="body" sz="quarter" idx="13" hasCustomPrompt="1"/>
          </p:nvPr>
        </p:nvSpPr>
        <p:spPr>
          <a:xfrm>
            <a:off x="576263" y="1064853"/>
            <a:ext cx="3796896" cy="3264797"/>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dirty="0"/>
              <a:t>Click to add text</a:t>
            </a:r>
          </a:p>
          <a:p>
            <a:pPr lvl="2"/>
            <a:r>
              <a:rPr lang="en-US" dirty="0"/>
              <a:t>Second level</a:t>
            </a:r>
          </a:p>
          <a:p>
            <a:pPr lvl="3"/>
            <a:r>
              <a:rPr lang="en-US" dirty="0"/>
              <a:t>Third level</a:t>
            </a:r>
          </a:p>
          <a:p>
            <a:pPr lvl="4"/>
            <a:r>
              <a:rPr lang="en-US" dirty="0"/>
              <a:t>Fourth level</a:t>
            </a:r>
            <a:endParaRPr lang="en-GB" dirty="0"/>
          </a:p>
          <a:p>
            <a:pPr lvl="0"/>
            <a:endParaRPr lang="en-US" dirty="0"/>
          </a:p>
        </p:txBody>
      </p:sp>
      <p:sp>
        <p:nvSpPr>
          <p:cNvPr id="9" name="Text Placeholder 8"/>
          <p:cNvSpPr>
            <a:spLocks noGrp="1"/>
          </p:cNvSpPr>
          <p:nvPr>
            <p:ph type="body" sz="quarter" idx="17" hasCustomPrompt="1"/>
          </p:nvPr>
        </p:nvSpPr>
        <p:spPr>
          <a:xfrm>
            <a:off x="4770842" y="1064853"/>
            <a:ext cx="3796896" cy="3264797"/>
          </a:xfrm>
          <a:prstGeom prst="rect">
            <a:avLst/>
          </a:prstGeom>
        </p:spPr>
        <p:txBody>
          <a:bodyPr/>
          <a:lstStyle>
            <a:lvl1pPr marL="285750" indent="-285750">
              <a:lnSpc>
                <a:spcPct val="100000"/>
              </a:lnSpc>
              <a:buFont typeface="Arial" panose="020B0604020202020204" pitchFamily="34" charset="0"/>
              <a:buChar char="•"/>
              <a:defRPr sz="1600" b="0"/>
            </a:lvl1pPr>
            <a:lvl2pPr marL="287338" indent="-287338">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stStyle>
          <a:p>
            <a:pPr lvl="0"/>
            <a:r>
              <a:rPr lang="en-US" dirty="0"/>
              <a:t>Click to add text</a:t>
            </a:r>
          </a:p>
          <a:p>
            <a:pPr lvl="2"/>
            <a:r>
              <a:rPr lang="en-US" dirty="0"/>
              <a:t>Second level</a:t>
            </a:r>
          </a:p>
          <a:p>
            <a:pPr lvl="3"/>
            <a:r>
              <a:rPr lang="en-US" dirty="0"/>
              <a:t>Third level</a:t>
            </a:r>
          </a:p>
          <a:p>
            <a:pPr lvl="4"/>
            <a:r>
              <a:rPr lang="en-US" dirty="0"/>
              <a:t>Fourth level</a:t>
            </a:r>
            <a:endParaRPr lang="en-GB" dirty="0"/>
          </a:p>
        </p:txBody>
      </p:sp>
    </p:spTree>
    <p:extLst>
      <p:ext uri="{BB962C8B-B14F-4D97-AF65-F5344CB8AC3E}">
        <p14:creationId xmlns:p14="http://schemas.microsoft.com/office/powerpoint/2010/main" val="2069957296"/>
      </p:ext>
    </p:extLst>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and image on right sid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4572000" y="0"/>
            <a:ext cx="4572000" cy="5143500"/>
          </a:xfrm>
          <a:prstGeom prst="rect">
            <a:avLst/>
          </a:prstGeom>
          <a:solidFill>
            <a:schemeClr val="bg1">
              <a:lumMod val="85000"/>
            </a:schemeClr>
          </a:solidFill>
        </p:spPr>
        <p:txBody>
          <a:bodyPr/>
          <a:lstStyle>
            <a:lvl1pPr marL="0" indent="0">
              <a:lnSpc>
                <a:spcPct val="100000"/>
              </a:lnSpc>
              <a:buFontTx/>
              <a:buNone/>
              <a:defRPr/>
            </a:lvl1pPr>
          </a:lstStyle>
          <a:p>
            <a:r>
              <a:rPr lang="en-US" noProof="0" dirty="0"/>
              <a:t>Drag picture to placeholder or click icon to add</a:t>
            </a:r>
          </a:p>
        </p:txBody>
      </p:sp>
      <p:cxnSp>
        <p:nvCxnSpPr>
          <p:cNvPr id="16" name="Straight Connector 15"/>
          <p:cNvCxnSpPr/>
          <p:nvPr userDrawn="1"/>
        </p:nvCxnSpPr>
        <p:spPr>
          <a:xfrm flipV="1">
            <a:off x="576263" y="4443414"/>
            <a:ext cx="3995737"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5"/>
          </p:nvPr>
        </p:nvSpPr>
        <p:spPr/>
        <p:txBody>
          <a:bodyPr/>
          <a:lstStyle/>
          <a:p>
            <a:endParaRPr lang="de-DE"/>
          </a:p>
        </p:txBody>
      </p:sp>
      <p:sp>
        <p:nvSpPr>
          <p:cNvPr id="5" name="Footer Placeholder 4"/>
          <p:cNvSpPr>
            <a:spLocks noGrp="1"/>
          </p:cNvSpPr>
          <p:nvPr>
            <p:ph type="ftr" sz="quarter" idx="16"/>
          </p:nvPr>
        </p:nvSpPr>
        <p:spPr/>
        <p:txBody>
          <a:bodyPr/>
          <a:lstStyle/>
          <a:p>
            <a:r>
              <a:rPr lang="de-DE"/>
              <a:t>© Elsevier B.V. 2019</a:t>
            </a:r>
            <a:endParaRPr lang="de-DE" dirty="0"/>
          </a:p>
        </p:txBody>
      </p:sp>
      <p:sp>
        <p:nvSpPr>
          <p:cNvPr id="8" name="Title 1"/>
          <p:cNvSpPr>
            <a:spLocks noGrp="1"/>
          </p:cNvSpPr>
          <p:nvPr>
            <p:ph type="title" hasCustomPrompt="1"/>
          </p:nvPr>
        </p:nvSpPr>
        <p:spPr>
          <a:xfrm>
            <a:off x="576263" y="370375"/>
            <a:ext cx="3796897"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11" name="Text Placeholder 8"/>
          <p:cNvSpPr>
            <a:spLocks noGrp="1"/>
          </p:cNvSpPr>
          <p:nvPr>
            <p:ph type="body" sz="quarter" idx="24" hasCustomPrompt="1"/>
          </p:nvPr>
        </p:nvSpPr>
        <p:spPr>
          <a:xfrm>
            <a:off x="576263" y="1064853"/>
            <a:ext cx="3796897" cy="3264797"/>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Tree>
    <p:extLst>
      <p:ext uri="{BB962C8B-B14F-4D97-AF65-F5344CB8AC3E}">
        <p14:creationId xmlns:p14="http://schemas.microsoft.com/office/powerpoint/2010/main" val="3231835068"/>
      </p:ext>
    </p:extLst>
  </p:cSld>
  <p:clrMapOvr>
    <a:masterClrMapping/>
  </p:clrMapOvr>
  <p:extLst>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ext and image on left side">
    <p:spTree>
      <p:nvGrpSpPr>
        <p:cNvPr id="1" name=""/>
        <p:cNvGrpSpPr/>
        <p:nvPr/>
      </p:nvGrpSpPr>
      <p:grpSpPr>
        <a:xfrm>
          <a:off x="0" y="0"/>
          <a:ext cx="0" cy="0"/>
          <a:chOff x="0" y="0"/>
          <a:chExt cx="0" cy="0"/>
        </a:xfrm>
      </p:grpSpPr>
      <p:sp>
        <p:nvSpPr>
          <p:cNvPr id="9" name="Date Placeholder 3"/>
          <p:cNvSpPr>
            <a:spLocks noGrp="1"/>
          </p:cNvSpPr>
          <p:nvPr>
            <p:ph type="dt" sz="half" idx="15"/>
          </p:nvPr>
        </p:nvSpPr>
        <p:spPr>
          <a:xfrm>
            <a:off x="1044000" y="4722258"/>
            <a:ext cx="3086100" cy="162814"/>
          </a:xfrm>
        </p:spPr>
        <p:txBody>
          <a:bodyPr/>
          <a:lstStyle/>
          <a:p>
            <a:endParaRPr lang="de-DE"/>
          </a:p>
        </p:txBody>
      </p:sp>
      <p:sp>
        <p:nvSpPr>
          <p:cNvPr id="10" name="Footer Placeholder 4"/>
          <p:cNvSpPr>
            <a:spLocks noGrp="1"/>
          </p:cNvSpPr>
          <p:nvPr>
            <p:ph type="ftr" sz="quarter" idx="16"/>
          </p:nvPr>
        </p:nvSpPr>
        <p:spPr>
          <a:xfrm>
            <a:off x="1044000" y="4531201"/>
            <a:ext cx="3086100" cy="162244"/>
          </a:xfrm>
        </p:spPr>
        <p:txBody>
          <a:bodyPr/>
          <a:lstStyle/>
          <a:p>
            <a:r>
              <a:rPr lang="de-DE"/>
              <a:t>© Elsevier B.V. 2019</a:t>
            </a:r>
            <a:endParaRPr lang="de-DE" dirty="0"/>
          </a:p>
        </p:txBody>
      </p:sp>
      <p:cxnSp>
        <p:nvCxnSpPr>
          <p:cNvPr id="11" name="Straight Connector 10"/>
          <p:cNvCxnSpPr/>
          <p:nvPr userDrawn="1"/>
        </p:nvCxnSpPr>
        <p:spPr>
          <a:xfrm flipV="1">
            <a:off x="576263" y="4443414"/>
            <a:ext cx="3995737"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12" name="Picture Placeholder 9"/>
          <p:cNvSpPr>
            <a:spLocks noGrp="1"/>
          </p:cNvSpPr>
          <p:nvPr>
            <p:ph type="pic" sz="quarter" idx="24"/>
          </p:nvPr>
        </p:nvSpPr>
        <p:spPr>
          <a:xfrm>
            <a:off x="0" y="0"/>
            <a:ext cx="4572000" cy="5143500"/>
          </a:xfrm>
          <a:prstGeom prst="rect">
            <a:avLst/>
          </a:prstGeom>
          <a:solidFill>
            <a:schemeClr val="bg1">
              <a:lumMod val="85000"/>
            </a:schemeClr>
          </a:solidFill>
        </p:spPr>
        <p:txBody>
          <a:bodyPr/>
          <a:lstStyle>
            <a:lvl1pPr marL="0" indent="0">
              <a:lnSpc>
                <a:spcPct val="100000"/>
              </a:lnSpc>
              <a:buFontTx/>
              <a:buNone/>
              <a:defRPr/>
            </a:lvl1pPr>
          </a:lstStyle>
          <a:p>
            <a:r>
              <a:rPr lang="en-US" noProof="0" dirty="0"/>
              <a:t>Drag picture to placeholder or click icon to add</a:t>
            </a:r>
          </a:p>
        </p:txBody>
      </p:sp>
      <p:sp>
        <p:nvSpPr>
          <p:cNvPr id="16" name="Title 1"/>
          <p:cNvSpPr>
            <a:spLocks noGrp="1"/>
          </p:cNvSpPr>
          <p:nvPr>
            <p:ph type="title" hasCustomPrompt="1"/>
          </p:nvPr>
        </p:nvSpPr>
        <p:spPr>
          <a:xfrm>
            <a:off x="4744238" y="370375"/>
            <a:ext cx="3796897"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18" name="Text Placeholder 8"/>
          <p:cNvSpPr>
            <a:spLocks noGrp="1"/>
          </p:cNvSpPr>
          <p:nvPr>
            <p:ph type="body" sz="quarter" idx="25" hasCustomPrompt="1"/>
          </p:nvPr>
        </p:nvSpPr>
        <p:spPr>
          <a:xfrm>
            <a:off x="4744238" y="1064853"/>
            <a:ext cx="3796897" cy="3264797"/>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Tree>
    <p:extLst>
      <p:ext uri="{BB962C8B-B14F-4D97-AF65-F5344CB8AC3E}">
        <p14:creationId xmlns:p14="http://schemas.microsoft.com/office/powerpoint/2010/main" val="1519277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9" name="Date Placeholder 3"/>
          <p:cNvSpPr>
            <a:spLocks noGrp="1"/>
          </p:cNvSpPr>
          <p:nvPr>
            <p:ph type="dt" sz="half" idx="15"/>
          </p:nvPr>
        </p:nvSpPr>
        <p:spPr>
          <a:xfrm>
            <a:off x="1044000" y="4722258"/>
            <a:ext cx="3086100" cy="162814"/>
          </a:xfrm>
        </p:spPr>
        <p:txBody>
          <a:bodyPr/>
          <a:lstStyle/>
          <a:p>
            <a:endParaRPr lang="de-DE"/>
          </a:p>
        </p:txBody>
      </p:sp>
      <p:sp>
        <p:nvSpPr>
          <p:cNvPr id="10" name="Footer Placeholder 4"/>
          <p:cNvSpPr>
            <a:spLocks noGrp="1"/>
          </p:cNvSpPr>
          <p:nvPr>
            <p:ph type="ftr" sz="quarter" idx="16"/>
          </p:nvPr>
        </p:nvSpPr>
        <p:spPr>
          <a:xfrm>
            <a:off x="1044000" y="4531201"/>
            <a:ext cx="3086100" cy="162244"/>
          </a:xfrm>
        </p:spPr>
        <p:txBody>
          <a:bodyPr/>
          <a:lstStyle/>
          <a:p>
            <a:r>
              <a:rPr lang="de-DE"/>
              <a:t>© Elsevier B.V. 2019</a:t>
            </a:r>
            <a:endParaRPr lang="de-DE" dirty="0"/>
          </a:p>
        </p:txBody>
      </p:sp>
      <p:cxnSp>
        <p:nvCxnSpPr>
          <p:cNvPr id="11" name="Straight Connector 10"/>
          <p:cNvCxnSpPr/>
          <p:nvPr userDrawn="1"/>
        </p:nvCxnSpPr>
        <p:spPr>
          <a:xfrm flipV="1">
            <a:off x="576263" y="4443414"/>
            <a:ext cx="3995737"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15" name="Picture Placeholder 9"/>
          <p:cNvSpPr>
            <a:spLocks noGrp="1"/>
          </p:cNvSpPr>
          <p:nvPr>
            <p:ph type="pic" sz="quarter" idx="14"/>
          </p:nvPr>
        </p:nvSpPr>
        <p:spPr>
          <a:xfrm>
            <a:off x="3386666" y="1064853"/>
            <a:ext cx="5181071" cy="3264797"/>
          </a:xfrm>
          <a:prstGeom prst="rect">
            <a:avLst/>
          </a:prstGeom>
          <a:solidFill>
            <a:schemeClr val="bg1">
              <a:lumMod val="85000"/>
            </a:schemeClr>
          </a:solidFill>
        </p:spPr>
        <p:txBody>
          <a:bodyPr/>
          <a:lstStyle>
            <a:lvl1pPr marL="0" indent="0">
              <a:lnSpc>
                <a:spcPct val="100000"/>
              </a:lnSpc>
              <a:buFontTx/>
              <a:buNone/>
              <a:defRPr/>
            </a:lvl1pPr>
          </a:lstStyle>
          <a:p>
            <a:r>
              <a:rPr lang="en-US" noProof="0" dirty="0"/>
              <a:t>Drag picture to placeholder or click icon to add</a:t>
            </a:r>
          </a:p>
        </p:txBody>
      </p:sp>
      <p:sp>
        <p:nvSpPr>
          <p:cNvPr id="7"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8" name="Text Placeholder 8"/>
          <p:cNvSpPr>
            <a:spLocks noGrp="1"/>
          </p:cNvSpPr>
          <p:nvPr>
            <p:ph type="body" sz="quarter" idx="24" hasCustomPrompt="1"/>
          </p:nvPr>
        </p:nvSpPr>
        <p:spPr>
          <a:xfrm>
            <a:off x="576264" y="1064853"/>
            <a:ext cx="2641070" cy="3264797"/>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de-DE"/>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4533" y="2325818"/>
            <a:ext cx="2929467" cy="2817682"/>
          </a:xfrm>
          <a:prstGeom prst="rect">
            <a:avLst/>
          </a:prstGeom>
        </p:spPr>
      </p:pic>
      <p:sp>
        <p:nvSpPr>
          <p:cNvPr id="6" name="Footer Placeholder 5"/>
          <p:cNvSpPr>
            <a:spLocks noGrp="1"/>
          </p:cNvSpPr>
          <p:nvPr>
            <p:ph type="ftr" sz="quarter" idx="11"/>
          </p:nvPr>
        </p:nvSpPr>
        <p:spPr/>
        <p:txBody>
          <a:bodyPr/>
          <a:lstStyle/>
          <a:p>
            <a:r>
              <a:rPr lang="de-DE"/>
              <a:t>© Elsevier B.V. 2019</a:t>
            </a:r>
          </a:p>
        </p:txBody>
      </p:sp>
      <p:sp>
        <p:nvSpPr>
          <p:cNvPr id="7" name="Title 1"/>
          <p:cNvSpPr>
            <a:spLocks noGrp="1"/>
          </p:cNvSpPr>
          <p:nvPr>
            <p:ph type="title" hasCustomPrompt="1"/>
          </p:nvPr>
        </p:nvSpPr>
        <p:spPr>
          <a:xfrm>
            <a:off x="576263" y="438428"/>
            <a:ext cx="6248399" cy="2830088"/>
          </a:xfrm>
          <a:prstGeom prst="rect">
            <a:avLst/>
          </a:prstGeom>
        </p:spPr>
        <p:txBody>
          <a:bodyPr lIns="0" tIns="0" rIns="0">
            <a:normAutofit/>
          </a:bodyPr>
          <a:lstStyle>
            <a:lvl1pPr marL="177800" indent="-177800">
              <a:lnSpc>
                <a:spcPct val="100000"/>
              </a:lnSpc>
              <a:defRPr sz="3600" baseline="0">
                <a:solidFill>
                  <a:srgbClr val="FF6C00"/>
                </a:solidFill>
              </a:defRPr>
            </a:lvl1pPr>
          </a:lstStyle>
          <a:p>
            <a:r>
              <a:rPr lang="en-US" dirty="0"/>
              <a:t>“Quote</a:t>
            </a:r>
            <a:r>
              <a:rPr lang="de-DE" dirty="0"/>
              <a:t>”</a:t>
            </a:r>
          </a:p>
        </p:txBody>
      </p:sp>
      <p:cxnSp>
        <p:nvCxnSpPr>
          <p:cNvPr id="8" name="Straight Connector 7"/>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816578"/>
      </p:ext>
    </p:extLst>
  </p:cSld>
  <p:clrMapOvr>
    <a:masterClrMapping/>
  </p:clrMapOvr>
  <p:extLst>
    <p:ext uri="{DCECCB84-F9BA-43D5-87BE-67443E8EF086}">
      <p15:sldGuideLst xmlns:p15="http://schemas.microsoft.com/office/powerpoint/2012/main">
        <p15:guide id="1" orient="horz" pos="373" userDrawn="1">
          <p15:clr>
            <a:srgbClr val="FBAE40"/>
          </p15:clr>
        </p15:guide>
        <p15:guide id="2" orient="horz" pos="2867" userDrawn="1">
          <p15:clr>
            <a:srgbClr val="FBAE40"/>
          </p15:clr>
        </p15:guide>
        <p15:guide id="3" pos="363" userDrawn="1">
          <p15:clr>
            <a:srgbClr val="FBAE40"/>
          </p15:clr>
        </p15:guide>
        <p15:guide id="4" pos="2699" userDrawn="1">
          <p15:clr>
            <a:srgbClr val="FBAE40"/>
          </p15:clr>
        </p15:guide>
        <p15:guide id="5" pos="2880" userDrawn="1">
          <p15:clr>
            <a:srgbClr val="FBAE40"/>
          </p15:clr>
        </p15:guide>
        <p15:guide id="6" pos="3061" userDrawn="1">
          <p15:clr>
            <a:srgbClr val="FBAE40"/>
          </p15:clr>
        </p15:guide>
        <p15:guide id="7" pos="539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with dark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9144000" cy="5143500"/>
          </a:xfrm>
          <a:prstGeom prst="rect">
            <a:avLst/>
          </a:prstGeom>
          <a:solidFill>
            <a:schemeClr val="bg1">
              <a:lumMod val="95000"/>
            </a:schemeClr>
          </a:solidFill>
        </p:spPr>
        <p:txBody>
          <a:bodyPr/>
          <a:lstStyle>
            <a:lvl1pPr marL="0" indent="0">
              <a:lnSpc>
                <a:spcPct val="100000"/>
              </a:lnSpc>
              <a:buNone/>
              <a:defRPr/>
            </a:lvl1pPr>
          </a:lstStyle>
          <a:p>
            <a:r>
              <a:rPr lang="en-US" noProof="0" dirty="0"/>
              <a:t>Drag picture to placeholder or click icon to add</a:t>
            </a:r>
          </a:p>
        </p:txBody>
      </p:sp>
      <p:sp>
        <p:nvSpPr>
          <p:cNvPr id="4" name="Title 1">
            <a:extLst>
              <a:ext uri="{FF2B5EF4-FFF2-40B4-BE49-F238E27FC236}">
                <a16:creationId xmlns:a16="http://schemas.microsoft.com/office/drawing/2014/main" id="{143C7E15-6A7F-304C-9E96-52D4906FD97F}"/>
              </a:ext>
            </a:extLst>
          </p:cNvPr>
          <p:cNvSpPr>
            <a:spLocks noGrp="1"/>
          </p:cNvSpPr>
          <p:nvPr>
            <p:ph type="title" hasCustomPrompt="1"/>
          </p:nvPr>
        </p:nvSpPr>
        <p:spPr>
          <a:xfrm>
            <a:off x="576263" y="442237"/>
            <a:ext cx="5991591" cy="3180193"/>
          </a:xfrm>
          <a:prstGeom prst="rect">
            <a:avLst/>
          </a:prstGeom>
        </p:spPr>
        <p:txBody>
          <a:bodyPr lIns="0" rIns="0">
            <a:normAutofit/>
          </a:bodyPr>
          <a:lstStyle>
            <a:lvl1pPr marL="177800" indent="-177800">
              <a:lnSpc>
                <a:spcPct val="100000"/>
              </a:lnSpc>
              <a:defRPr sz="3600">
                <a:solidFill>
                  <a:schemeClr val="bg1"/>
                </a:solidFill>
              </a:defRPr>
            </a:lvl1pPr>
          </a:lstStyle>
          <a:p>
            <a:r>
              <a:rPr lang="en-US" dirty="0"/>
              <a:t>“Quote”</a:t>
            </a:r>
            <a:endParaRPr lang="de-DE" dirty="0"/>
          </a:p>
        </p:txBody>
      </p:sp>
    </p:spTree>
    <p:extLst>
      <p:ext uri="{BB962C8B-B14F-4D97-AF65-F5344CB8AC3E}">
        <p14:creationId xmlns:p14="http://schemas.microsoft.com/office/powerpoint/2010/main" val="2195032865"/>
      </p:ext>
    </p:extLst>
  </p:cSld>
  <p:clrMapOvr>
    <a:masterClrMapping/>
  </p:clrMapOvr>
  <p:extLst>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Quote with light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9144000" cy="5143500"/>
          </a:xfrm>
          <a:prstGeom prst="rect">
            <a:avLst/>
          </a:prstGeom>
          <a:solidFill>
            <a:schemeClr val="bg1">
              <a:lumMod val="95000"/>
            </a:schemeClr>
          </a:solidFill>
        </p:spPr>
        <p:txBody>
          <a:bodyPr/>
          <a:lstStyle>
            <a:lvl1pPr marL="0" indent="0">
              <a:lnSpc>
                <a:spcPct val="100000"/>
              </a:lnSpc>
              <a:buNone/>
              <a:defRPr/>
            </a:lvl1pPr>
          </a:lstStyle>
          <a:p>
            <a:r>
              <a:rPr lang="nl-NL" dirty="0"/>
              <a:t>Drag </a:t>
            </a:r>
            <a:r>
              <a:rPr lang="en-US" noProof="0" dirty="0"/>
              <a:t>picture</a:t>
            </a:r>
            <a:r>
              <a:rPr lang="nl-NL" dirty="0"/>
              <a:t> to placeholder or click icon to add</a:t>
            </a:r>
            <a:endParaRPr lang="de-DE" dirty="0"/>
          </a:p>
        </p:txBody>
      </p:sp>
      <p:sp>
        <p:nvSpPr>
          <p:cNvPr id="4" name="Title 1">
            <a:extLst>
              <a:ext uri="{FF2B5EF4-FFF2-40B4-BE49-F238E27FC236}">
                <a16:creationId xmlns:a16="http://schemas.microsoft.com/office/drawing/2014/main" id="{143C7E15-6A7F-304C-9E96-52D4906FD97F}"/>
              </a:ext>
            </a:extLst>
          </p:cNvPr>
          <p:cNvSpPr>
            <a:spLocks noGrp="1"/>
          </p:cNvSpPr>
          <p:nvPr>
            <p:ph type="title" hasCustomPrompt="1"/>
          </p:nvPr>
        </p:nvSpPr>
        <p:spPr>
          <a:xfrm>
            <a:off x="576263" y="442237"/>
            <a:ext cx="5991591" cy="3180193"/>
          </a:xfrm>
          <a:prstGeom prst="rect">
            <a:avLst/>
          </a:prstGeom>
        </p:spPr>
        <p:txBody>
          <a:bodyPr lIns="0" rIns="0">
            <a:normAutofit/>
          </a:bodyPr>
          <a:lstStyle>
            <a:lvl1pPr marL="177800" indent="-177800">
              <a:lnSpc>
                <a:spcPct val="100000"/>
              </a:lnSpc>
              <a:defRPr sz="3600">
                <a:solidFill>
                  <a:srgbClr val="53565A"/>
                </a:solidFill>
              </a:defRPr>
            </a:lvl1pPr>
          </a:lstStyle>
          <a:p>
            <a:r>
              <a:rPr lang="en-US" dirty="0"/>
              <a:t>“Quote”</a:t>
            </a:r>
            <a:endParaRPr lang="de-DE" dirty="0"/>
          </a:p>
        </p:txBody>
      </p:sp>
    </p:spTree>
  </p:cSld>
  <p:clrMapOvr>
    <a:masterClrMapping/>
  </p:clrMapOvr>
  <p:extLst>
    <p:ext uri="{DCECCB84-F9BA-43D5-87BE-67443E8EF086}">
      <p15:sldGuideLst xmlns:p15="http://schemas.microsoft.com/office/powerpoint/2012/main">
        <p15:guide id="1" pos="363">
          <p15:clr>
            <a:srgbClr val="FBAE40"/>
          </p15:clr>
        </p15:guide>
        <p15:guide id="2" pos="2880">
          <p15:clr>
            <a:srgbClr val="FBAE40"/>
          </p15:clr>
        </p15:guide>
        <p15:guide id="3" pos="2699">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llustration">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4770842" y="1064853"/>
            <a:ext cx="3796896" cy="3264797"/>
          </a:xfrm>
          <a:prstGeom prst="rect">
            <a:avLst/>
          </a:prstGeom>
          <a:solidFill>
            <a:schemeClr val="bg1">
              <a:lumMod val="85000"/>
            </a:schemeClr>
          </a:solidFill>
        </p:spPr>
        <p:txBody>
          <a:bodyPr/>
          <a:lstStyle>
            <a:lvl1pPr marL="0" indent="0">
              <a:lnSpc>
                <a:spcPct val="100000"/>
              </a:lnSpc>
              <a:buFontTx/>
              <a:buNone/>
              <a:defRPr/>
            </a:lvl1pPr>
          </a:lstStyle>
          <a:p>
            <a:r>
              <a:rPr lang="en-US" noProof="0" dirty="0"/>
              <a:t>Drag picture to placeholder or click icon to add</a:t>
            </a:r>
          </a:p>
        </p:txBody>
      </p:sp>
      <p:cxnSp>
        <p:nvCxnSpPr>
          <p:cNvPr id="14" name="Straight Connector 13"/>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5"/>
          </p:nvPr>
        </p:nvSpPr>
        <p:spPr/>
        <p:txBody>
          <a:bodyPr/>
          <a:lstStyle/>
          <a:p>
            <a:endParaRPr lang="de-DE"/>
          </a:p>
        </p:txBody>
      </p:sp>
      <p:sp>
        <p:nvSpPr>
          <p:cNvPr id="5" name="Footer Placeholder 4"/>
          <p:cNvSpPr>
            <a:spLocks noGrp="1"/>
          </p:cNvSpPr>
          <p:nvPr>
            <p:ph type="ftr" sz="quarter" idx="16"/>
          </p:nvPr>
        </p:nvSpPr>
        <p:spPr/>
        <p:txBody>
          <a:bodyPr/>
          <a:lstStyle/>
          <a:p>
            <a:r>
              <a:rPr lang="de-DE"/>
              <a:t>© Elsevier B.V. 2019</a:t>
            </a:r>
          </a:p>
        </p:txBody>
      </p:sp>
      <p:sp>
        <p:nvSpPr>
          <p:cNvPr id="8"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9" name="Text Placeholder 8"/>
          <p:cNvSpPr>
            <a:spLocks noGrp="1"/>
          </p:cNvSpPr>
          <p:nvPr>
            <p:ph type="body" sz="quarter" idx="13" hasCustomPrompt="1"/>
          </p:nvPr>
        </p:nvSpPr>
        <p:spPr>
          <a:xfrm>
            <a:off x="576263" y="1064853"/>
            <a:ext cx="3796896" cy="3264797"/>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dirty="0"/>
              <a:t>Click to add text</a:t>
            </a:r>
          </a:p>
          <a:p>
            <a:pPr lvl="2"/>
            <a:r>
              <a:rPr lang="en-US" dirty="0"/>
              <a:t>Second level</a:t>
            </a:r>
          </a:p>
          <a:p>
            <a:pPr lvl="3"/>
            <a:r>
              <a:rPr lang="en-US" dirty="0"/>
              <a:t>Third level</a:t>
            </a:r>
          </a:p>
          <a:p>
            <a:pPr lvl="4"/>
            <a:r>
              <a:rPr lang="en-US" dirty="0"/>
              <a:t>Fourth level</a:t>
            </a:r>
            <a:endParaRPr lang="en-GB" dirty="0"/>
          </a:p>
          <a:p>
            <a:pPr lvl="0"/>
            <a:endParaRPr lang="en-US" dirty="0"/>
          </a:p>
        </p:txBody>
      </p:sp>
    </p:spTree>
    <p:extLst>
      <p:ext uri="{BB962C8B-B14F-4D97-AF65-F5344CB8AC3E}">
        <p14:creationId xmlns:p14="http://schemas.microsoft.com/office/powerpoint/2010/main" val="803182024"/>
      </p:ext>
    </p:extLst>
  </p:cSld>
  <p:clrMapOvr>
    <a:masterClrMapping/>
  </p:clrMapOvr>
  <p:extLst>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7" orient="horz" pos="286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light photo and dark text">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9144000" cy="5143500"/>
          </a:xfrm>
          <a:prstGeom prst="rect">
            <a:avLst/>
          </a:prstGeom>
          <a:solidFill>
            <a:srgbClr val="F2F2F2">
              <a:alpha val="7059"/>
            </a:srgbClr>
          </a:solidFill>
        </p:spPr>
        <p:txBody>
          <a:bodyPr>
            <a:normAutofit/>
          </a:bodyPr>
          <a:lstStyle>
            <a:lvl1pPr marL="0" indent="0" algn="r">
              <a:lnSpc>
                <a:spcPct val="100000"/>
              </a:lnSpc>
              <a:buNone/>
              <a:defRPr sz="1600" baseline="0"/>
            </a:lvl1pPr>
          </a:lstStyle>
          <a:p>
            <a:r>
              <a:rPr lang="de-DE" dirty="0"/>
              <a:t>Click on </a:t>
            </a:r>
            <a:r>
              <a:rPr lang="de-DE" dirty="0" err="1"/>
              <a:t>icon</a:t>
            </a:r>
            <a:r>
              <a:rPr lang="de-DE" dirty="0"/>
              <a:t> </a:t>
            </a:r>
            <a:r>
              <a:rPr lang="de-DE" dirty="0" err="1"/>
              <a:t>to</a:t>
            </a:r>
            <a:r>
              <a:rPr lang="de-DE" dirty="0"/>
              <a:t> </a:t>
            </a:r>
            <a:r>
              <a:rPr lang="de-DE" dirty="0" err="1"/>
              <a:t>select</a:t>
            </a:r>
            <a:r>
              <a:rPr lang="de-DE" dirty="0"/>
              <a:t> </a:t>
            </a:r>
            <a:r>
              <a:rPr lang="de-DE" dirty="0" err="1"/>
              <a:t>picture</a:t>
            </a:r>
            <a:endParaRPr lang="de-DE" dirty="0"/>
          </a:p>
        </p:txBody>
      </p:sp>
      <p:sp>
        <p:nvSpPr>
          <p:cNvPr id="2" name="Title 1"/>
          <p:cNvSpPr>
            <a:spLocks noGrp="1"/>
          </p:cNvSpPr>
          <p:nvPr>
            <p:ph type="ctrTitle" hasCustomPrompt="1"/>
          </p:nvPr>
        </p:nvSpPr>
        <p:spPr>
          <a:xfrm>
            <a:off x="475841" y="1659467"/>
            <a:ext cx="5112709" cy="1744133"/>
          </a:xfrm>
          <a:prstGeom prst="rect">
            <a:avLst/>
          </a:prstGeom>
        </p:spPr>
        <p:txBody>
          <a:bodyPr anchor="t" anchorCtr="0">
            <a:normAutofit/>
          </a:bodyPr>
          <a:lstStyle>
            <a:lvl1pPr algn="l">
              <a:lnSpc>
                <a:spcPct val="100000"/>
              </a:lnSpc>
              <a:defRPr sz="3800">
                <a:solidFill>
                  <a:srgbClr val="53565A"/>
                </a:solidFill>
              </a:defRPr>
            </a:lvl1pPr>
          </a:lstStyle>
          <a:p>
            <a:r>
              <a:rPr lang="en-US" noProof="0" dirty="0"/>
              <a:t>Click to edit title max over 2x lines</a:t>
            </a:r>
          </a:p>
        </p:txBody>
      </p:sp>
      <p:sp>
        <p:nvSpPr>
          <p:cNvPr id="12" name="Text Placeholder 11"/>
          <p:cNvSpPr>
            <a:spLocks noGrp="1"/>
          </p:cNvSpPr>
          <p:nvPr>
            <p:ph type="body" sz="quarter" idx="14" hasCustomPrompt="1"/>
          </p:nvPr>
        </p:nvSpPr>
        <p:spPr>
          <a:xfrm>
            <a:off x="475841" y="4326324"/>
            <a:ext cx="5112709" cy="490001"/>
          </a:xfrm>
          <a:prstGeom prst="rect">
            <a:avLst/>
          </a:prstGeom>
        </p:spPr>
        <p:txBody>
          <a:bodyPr>
            <a:normAutofit/>
          </a:bodyPr>
          <a:lstStyle>
            <a:lvl1pPr marL="0" indent="0">
              <a:lnSpc>
                <a:spcPct val="100000"/>
              </a:lnSpc>
              <a:spcBef>
                <a:spcPts val="0"/>
              </a:spcBef>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7" name="TextBox 6"/>
          <p:cNvSpPr txBox="1"/>
          <p:nvPr userDrawn="1"/>
        </p:nvSpPr>
        <p:spPr>
          <a:xfrm>
            <a:off x="-3556000" y="0"/>
            <a:ext cx="3413125" cy="2492990"/>
          </a:xfrm>
          <a:prstGeom prst="rect">
            <a:avLst/>
          </a:prstGeom>
          <a:solidFill>
            <a:srgbClr val="FFFF99"/>
          </a:solidFill>
        </p:spPr>
        <p:txBody>
          <a:bodyPr wrap="square" rtlCol="0">
            <a:spAutoFit/>
          </a:bodyPr>
          <a:lstStyle/>
          <a:p>
            <a:pPr defTabSz="914400"/>
            <a:r>
              <a:rPr lang="en-US" sz="1200">
                <a:solidFill>
                  <a:srgbClr val="333333"/>
                </a:solidFill>
                <a:latin typeface="Arial"/>
                <a:cs typeface="Arial"/>
              </a:rPr>
              <a:t>IMPORTANT!!  </a:t>
            </a:r>
          </a:p>
          <a:p>
            <a:pPr defTabSz="914400"/>
            <a:endParaRPr lang="en-US" sz="1200" dirty="0">
              <a:solidFill>
                <a:srgbClr val="333333"/>
              </a:solidFill>
              <a:latin typeface="Arial"/>
              <a:cs typeface="Arial"/>
            </a:endParaRPr>
          </a:p>
          <a:p>
            <a:pPr defTabSz="914400"/>
            <a:r>
              <a:rPr lang="en-US" sz="1200" dirty="0">
                <a:solidFill>
                  <a:srgbClr val="333333"/>
                </a:solidFill>
                <a:latin typeface="Arial"/>
                <a:cs typeface="Arial"/>
              </a:rPr>
              <a:t>If you insert or change the picture, select it, click right and choose </a:t>
            </a:r>
            <a:r>
              <a:rPr lang="en-US" sz="1200" dirty="0">
                <a:solidFill>
                  <a:schemeClr val="accent2"/>
                </a:solidFill>
                <a:latin typeface="Arial"/>
                <a:cs typeface="Arial"/>
              </a:rPr>
              <a:t>Send to back</a:t>
            </a:r>
            <a:r>
              <a:rPr lang="en-US" sz="1200" dirty="0">
                <a:solidFill>
                  <a:srgbClr val="333333"/>
                </a:solidFill>
                <a:latin typeface="Arial"/>
                <a:cs typeface="Arial"/>
              </a:rPr>
              <a:t> from the right click menu to make the logo and text visible.</a:t>
            </a:r>
          </a:p>
          <a:p>
            <a:pPr defTabSz="914400"/>
            <a:endParaRPr lang="en-US" sz="1200" dirty="0">
              <a:solidFill>
                <a:srgbClr val="333333"/>
              </a:solidFill>
              <a:latin typeface="Arial"/>
              <a:cs typeface="Arial"/>
            </a:endParaRPr>
          </a:p>
          <a:p>
            <a:pPr defTabSz="914400"/>
            <a:endParaRPr lang="en-US" sz="1200" dirty="0">
              <a:solidFill>
                <a:srgbClr val="333333"/>
              </a:solidFill>
              <a:latin typeface="Arial"/>
              <a:cs typeface="Arial"/>
            </a:endParaRPr>
          </a:p>
          <a:p>
            <a:pPr defTabSz="914400"/>
            <a:r>
              <a:rPr lang="en-US" sz="1200" baseline="0" dirty="0">
                <a:solidFill>
                  <a:srgbClr val="333333"/>
                </a:solidFill>
                <a:latin typeface="Arial"/>
                <a:cs typeface="Arial"/>
              </a:rPr>
              <a:t>To make you slides look as sophisticated and contemporary as possible, the easiest way is to use the guides to align text, graphs and images. Activate your GUIDES under the VIEW menu item. </a:t>
            </a:r>
            <a:endParaRPr lang="en-US" sz="1200" dirty="0">
              <a:solidFill>
                <a:srgbClr val="333333"/>
              </a:solidFill>
              <a:latin typeface="Arial"/>
              <a:cs typeface="Arial"/>
            </a:endParaRPr>
          </a:p>
        </p:txBody>
      </p:sp>
      <p:sp>
        <p:nvSpPr>
          <p:cNvPr id="9" name="Text Placeholder 6"/>
          <p:cNvSpPr>
            <a:spLocks noGrp="1"/>
          </p:cNvSpPr>
          <p:nvPr>
            <p:ph type="body" sz="quarter" idx="16" hasCustomPrompt="1"/>
          </p:nvPr>
        </p:nvSpPr>
        <p:spPr>
          <a:xfrm>
            <a:off x="475841" y="3488267"/>
            <a:ext cx="5112709" cy="762000"/>
          </a:xfrm>
          <a:prstGeom prst="rect">
            <a:avLst/>
          </a:prstGeom>
        </p:spPr>
        <p:txBody>
          <a:bodyPr>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endParaRPr lang="de-DE" dirty="0"/>
          </a:p>
        </p:txBody>
      </p:sp>
      <p:sp>
        <p:nvSpPr>
          <p:cNvPr id="13" name="Text Placeholder 9"/>
          <p:cNvSpPr>
            <a:spLocks noGrp="1"/>
          </p:cNvSpPr>
          <p:nvPr>
            <p:ph type="body" sz="quarter" idx="13"/>
          </p:nvPr>
        </p:nvSpPr>
        <p:spPr>
          <a:xfrm>
            <a:off x="475841" y="503628"/>
            <a:ext cx="787296" cy="864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en-US"/>
              <a:t>Edit Master text styles</a:t>
            </a:r>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556000" y="2679700"/>
            <a:ext cx="3413125" cy="2307701"/>
          </a:xfrm>
          <a:prstGeom prst="rect">
            <a:avLst/>
          </a:prstGeom>
        </p:spPr>
      </p:pic>
    </p:spTree>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guide id="8" orient="horz">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4770842" y="1064853"/>
            <a:ext cx="3796897" cy="3262031"/>
          </a:xfrm>
          <a:prstGeom prst="rect">
            <a:avLst/>
          </a:prstGeom>
        </p:spPr>
        <p:txBody>
          <a:bodyPr/>
          <a:lstStyle>
            <a:lvl1pPr marL="0" indent="0">
              <a:lnSpc>
                <a:spcPct val="100000"/>
              </a:lnSpc>
              <a:buNone/>
              <a:defRPr/>
            </a:lvl1pPr>
          </a:lstStyle>
          <a:p>
            <a:r>
              <a:rPr lang="en-US" noProof="0" dirty="0"/>
              <a:t>Click icon to add chart</a:t>
            </a:r>
          </a:p>
        </p:txBody>
      </p:sp>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6"/>
          </p:nvPr>
        </p:nvSpPr>
        <p:spPr/>
        <p:txBody>
          <a:bodyPr/>
          <a:lstStyle/>
          <a:p>
            <a:endParaRPr lang="de-DE"/>
          </a:p>
        </p:txBody>
      </p:sp>
      <p:sp>
        <p:nvSpPr>
          <p:cNvPr id="5" name="Footer Placeholder 4"/>
          <p:cNvSpPr>
            <a:spLocks noGrp="1"/>
          </p:cNvSpPr>
          <p:nvPr>
            <p:ph type="ftr" sz="quarter" idx="17"/>
          </p:nvPr>
        </p:nvSpPr>
        <p:spPr/>
        <p:txBody>
          <a:bodyPr/>
          <a:lstStyle/>
          <a:p>
            <a:r>
              <a:rPr lang="de-DE"/>
              <a:t>© Elsevier B.V. 2019</a:t>
            </a:r>
          </a:p>
        </p:txBody>
      </p:sp>
      <p:sp>
        <p:nvSpPr>
          <p:cNvPr id="9"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8" name="Text Placeholder 8"/>
          <p:cNvSpPr>
            <a:spLocks noGrp="1"/>
          </p:cNvSpPr>
          <p:nvPr>
            <p:ph type="body" sz="quarter" idx="13" hasCustomPrompt="1"/>
          </p:nvPr>
        </p:nvSpPr>
        <p:spPr>
          <a:xfrm>
            <a:off x="576263" y="1064853"/>
            <a:ext cx="3796896" cy="3264797"/>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dirty="0"/>
              <a:t>Click to add text</a:t>
            </a:r>
          </a:p>
          <a:p>
            <a:pPr lvl="2"/>
            <a:r>
              <a:rPr lang="en-US" dirty="0"/>
              <a:t>Second level</a:t>
            </a:r>
          </a:p>
          <a:p>
            <a:pPr lvl="3"/>
            <a:r>
              <a:rPr lang="en-US" dirty="0"/>
              <a:t>Third level</a:t>
            </a:r>
          </a:p>
          <a:p>
            <a:pPr lvl="4"/>
            <a:r>
              <a:rPr lang="en-US" dirty="0"/>
              <a:t>Fourth level</a:t>
            </a:r>
            <a:endParaRPr lang="en-GB" dirty="0"/>
          </a:p>
          <a:p>
            <a:pPr lvl="0"/>
            <a:endParaRPr lang="en-US" dirty="0"/>
          </a:p>
        </p:txBody>
      </p:sp>
    </p:spTree>
    <p:extLst>
      <p:ext uri="{BB962C8B-B14F-4D97-AF65-F5344CB8AC3E}">
        <p14:creationId xmlns:p14="http://schemas.microsoft.com/office/powerpoint/2010/main" val="4186272090"/>
      </p:ext>
    </p:extLst>
  </p:cSld>
  <p:clrMapOvr>
    <a:masterClrMapping/>
  </p:clrMapOvr>
  <p:extLst>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172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2" y="1064853"/>
            <a:ext cx="7990393" cy="3269526"/>
          </a:xfrm>
          <a:prstGeom prst="rect">
            <a:avLst/>
          </a:prstGeom>
        </p:spPr>
        <p:txBody>
          <a:bodyPr/>
          <a:lstStyle>
            <a:lvl1pPr marL="0" indent="0">
              <a:lnSpc>
                <a:spcPct val="100000"/>
              </a:lnSpc>
              <a:buNone/>
              <a:defRPr/>
            </a:lvl1pPr>
          </a:lstStyle>
          <a:p>
            <a:r>
              <a:rPr lang="en-US" noProof="0" dirty="0"/>
              <a:t>Click icon to add chart</a:t>
            </a:r>
          </a:p>
        </p:txBody>
      </p:sp>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6"/>
          </p:nvPr>
        </p:nvSpPr>
        <p:spPr/>
        <p:txBody>
          <a:bodyPr/>
          <a:lstStyle/>
          <a:p>
            <a:endParaRPr lang="de-DE"/>
          </a:p>
        </p:txBody>
      </p:sp>
      <p:sp>
        <p:nvSpPr>
          <p:cNvPr id="4" name="Footer Placeholder 3"/>
          <p:cNvSpPr>
            <a:spLocks noGrp="1"/>
          </p:cNvSpPr>
          <p:nvPr>
            <p:ph type="ftr" sz="quarter" idx="17"/>
          </p:nvPr>
        </p:nvSpPr>
        <p:spPr/>
        <p:txBody>
          <a:bodyPr/>
          <a:lstStyle/>
          <a:p>
            <a:r>
              <a:rPr lang="de-DE"/>
              <a:t>© Elsevier B.V. 2019</a:t>
            </a:r>
          </a:p>
        </p:txBody>
      </p:sp>
      <p:sp>
        <p:nvSpPr>
          <p:cNvPr id="7"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Tree>
    <p:extLst>
      <p:ext uri="{BB962C8B-B14F-4D97-AF65-F5344CB8AC3E}">
        <p14:creationId xmlns:p14="http://schemas.microsoft.com/office/powerpoint/2010/main" val="2831374395"/>
      </p:ext>
    </p:extLst>
  </p:cSld>
  <p:clrMapOvr>
    <a:masterClrMapping/>
  </p:clrMapOvr>
  <p:extLst>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wo charts">
    <p:spTree>
      <p:nvGrpSpPr>
        <p:cNvPr id="1" name=""/>
        <p:cNvGrpSpPr/>
        <p:nvPr/>
      </p:nvGrpSpPr>
      <p:grpSpPr>
        <a:xfrm>
          <a:off x="0" y="0"/>
          <a:ext cx="0" cy="0"/>
          <a:chOff x="0" y="0"/>
          <a:chExt cx="0" cy="0"/>
        </a:xfrm>
      </p:grpSpPr>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6"/>
          </p:nvPr>
        </p:nvSpPr>
        <p:spPr/>
        <p:txBody>
          <a:bodyPr/>
          <a:lstStyle/>
          <a:p>
            <a:endParaRPr lang="de-DE"/>
          </a:p>
        </p:txBody>
      </p:sp>
      <p:sp>
        <p:nvSpPr>
          <p:cNvPr id="4" name="Footer Placeholder 3"/>
          <p:cNvSpPr>
            <a:spLocks noGrp="1"/>
          </p:cNvSpPr>
          <p:nvPr>
            <p:ph type="ftr" sz="quarter" idx="17"/>
          </p:nvPr>
        </p:nvSpPr>
        <p:spPr/>
        <p:txBody>
          <a:bodyPr/>
          <a:lstStyle/>
          <a:p>
            <a:r>
              <a:rPr lang="de-DE"/>
              <a:t>© Elsevier B.V. 2019</a:t>
            </a:r>
          </a:p>
        </p:txBody>
      </p:sp>
      <p:sp>
        <p:nvSpPr>
          <p:cNvPr id="7"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13" name="Chart Placeholder 5"/>
          <p:cNvSpPr>
            <a:spLocks noGrp="1"/>
          </p:cNvSpPr>
          <p:nvPr>
            <p:ph type="chart" sz="quarter" idx="19"/>
          </p:nvPr>
        </p:nvSpPr>
        <p:spPr>
          <a:xfrm>
            <a:off x="4770841" y="1064853"/>
            <a:ext cx="3796897" cy="3269526"/>
          </a:xfrm>
          <a:prstGeom prst="rect">
            <a:avLst/>
          </a:prstGeom>
        </p:spPr>
        <p:txBody>
          <a:bodyPr/>
          <a:lstStyle>
            <a:lvl1pPr marL="0" indent="0">
              <a:lnSpc>
                <a:spcPct val="100000"/>
              </a:lnSpc>
              <a:buNone/>
              <a:defRPr/>
            </a:lvl1pPr>
          </a:lstStyle>
          <a:p>
            <a:r>
              <a:rPr lang="en-US" noProof="0" dirty="0"/>
              <a:t>Click icon to add chart</a:t>
            </a:r>
          </a:p>
        </p:txBody>
      </p:sp>
      <p:sp>
        <p:nvSpPr>
          <p:cNvPr id="14" name="Chart Placeholder 5"/>
          <p:cNvSpPr>
            <a:spLocks noGrp="1"/>
          </p:cNvSpPr>
          <p:nvPr>
            <p:ph type="chart" sz="quarter" idx="15"/>
          </p:nvPr>
        </p:nvSpPr>
        <p:spPr>
          <a:xfrm>
            <a:off x="576262" y="1064853"/>
            <a:ext cx="3796897" cy="3269526"/>
          </a:xfrm>
          <a:prstGeom prst="rect">
            <a:avLst/>
          </a:prstGeom>
        </p:spPr>
        <p:txBody>
          <a:bodyPr/>
          <a:lstStyle>
            <a:lvl1pPr marL="0" indent="0">
              <a:lnSpc>
                <a:spcPct val="100000"/>
              </a:lnSpc>
              <a:buNone/>
              <a:defRPr/>
            </a:lvl1pPr>
          </a:lstStyle>
          <a:p>
            <a:r>
              <a:rPr lang="en-US" noProof="0" dirty="0"/>
              <a:t>Click icon to add chart</a:t>
            </a:r>
          </a:p>
        </p:txBody>
      </p:sp>
    </p:spTree>
  </p:cSld>
  <p:clrMapOvr>
    <a:masterClrMapping/>
  </p:clrMapOvr>
  <p:extLst>
    <p:ext uri="{DCECCB84-F9BA-43D5-87BE-67443E8EF086}">
      <p15:sldGuideLst xmlns:p15="http://schemas.microsoft.com/office/powerpoint/2012/main">
        <p15:guide id="1" pos="363">
          <p15:clr>
            <a:srgbClr val="FBAE40"/>
          </p15:clr>
        </p15:guide>
        <p15:guide id="2" pos="2880">
          <p15:clr>
            <a:srgbClr val="FBAE40"/>
          </p15:clr>
        </p15:guide>
        <p15:guide id="3" pos="2699">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hree charts">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3" y="1069185"/>
            <a:ext cx="2480205" cy="3269526"/>
          </a:xfrm>
          <a:prstGeom prst="rect">
            <a:avLst/>
          </a:prstGeom>
        </p:spPr>
        <p:txBody>
          <a:bodyPr/>
          <a:lstStyle>
            <a:lvl1pPr marL="0" indent="0">
              <a:lnSpc>
                <a:spcPct val="100000"/>
              </a:lnSpc>
              <a:buNone/>
              <a:defRPr/>
            </a:lvl1pPr>
          </a:lstStyle>
          <a:p>
            <a:r>
              <a:rPr lang="en-US" noProof="0" dirty="0"/>
              <a:t>Click icon to add chart</a:t>
            </a:r>
          </a:p>
        </p:txBody>
      </p:sp>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6"/>
          </p:nvPr>
        </p:nvSpPr>
        <p:spPr/>
        <p:txBody>
          <a:bodyPr/>
          <a:lstStyle/>
          <a:p>
            <a:endParaRPr lang="de-DE"/>
          </a:p>
        </p:txBody>
      </p:sp>
      <p:sp>
        <p:nvSpPr>
          <p:cNvPr id="4" name="Footer Placeholder 3"/>
          <p:cNvSpPr>
            <a:spLocks noGrp="1"/>
          </p:cNvSpPr>
          <p:nvPr>
            <p:ph type="ftr" sz="quarter" idx="17"/>
          </p:nvPr>
        </p:nvSpPr>
        <p:spPr/>
        <p:txBody>
          <a:bodyPr/>
          <a:lstStyle/>
          <a:p>
            <a:r>
              <a:rPr lang="de-DE"/>
              <a:t>© Elsevier B.V. 2019</a:t>
            </a:r>
          </a:p>
        </p:txBody>
      </p:sp>
      <p:sp>
        <p:nvSpPr>
          <p:cNvPr id="7"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8" name="Chart Placeholder 5"/>
          <p:cNvSpPr>
            <a:spLocks noGrp="1"/>
          </p:cNvSpPr>
          <p:nvPr>
            <p:ph type="chart" sz="quarter" idx="18"/>
          </p:nvPr>
        </p:nvSpPr>
        <p:spPr>
          <a:xfrm>
            <a:off x="3331899" y="1069185"/>
            <a:ext cx="2480205" cy="3269526"/>
          </a:xfrm>
          <a:prstGeom prst="rect">
            <a:avLst/>
          </a:prstGeom>
        </p:spPr>
        <p:txBody>
          <a:bodyPr/>
          <a:lstStyle>
            <a:lvl1pPr marL="0" indent="0">
              <a:lnSpc>
                <a:spcPct val="100000"/>
              </a:lnSpc>
              <a:buNone/>
              <a:defRPr/>
            </a:lvl1pPr>
          </a:lstStyle>
          <a:p>
            <a:r>
              <a:rPr lang="en-US" noProof="0" dirty="0"/>
              <a:t>Click icon to add chart</a:t>
            </a:r>
          </a:p>
        </p:txBody>
      </p:sp>
      <p:sp>
        <p:nvSpPr>
          <p:cNvPr id="9" name="Chart Placeholder 5"/>
          <p:cNvSpPr>
            <a:spLocks noGrp="1"/>
          </p:cNvSpPr>
          <p:nvPr>
            <p:ph type="chart" sz="quarter" idx="19"/>
          </p:nvPr>
        </p:nvSpPr>
        <p:spPr>
          <a:xfrm>
            <a:off x="6087533" y="1069185"/>
            <a:ext cx="2480205" cy="3269526"/>
          </a:xfrm>
          <a:prstGeom prst="rect">
            <a:avLst/>
          </a:prstGeom>
        </p:spPr>
        <p:txBody>
          <a:bodyPr/>
          <a:lstStyle>
            <a:lvl1pPr marL="0" indent="0">
              <a:lnSpc>
                <a:spcPct val="100000"/>
              </a:lnSpc>
              <a:buNone/>
              <a:defRPr/>
            </a:lvl1pPr>
          </a:lstStyle>
          <a:p>
            <a:r>
              <a:rPr lang="en-US" noProof="0" dirty="0"/>
              <a:t>Click icon to add chart</a:t>
            </a:r>
          </a:p>
        </p:txBody>
      </p:sp>
    </p:spTree>
  </p:cSld>
  <p:clrMapOvr>
    <a:masterClrMapping/>
  </p:clrMapOvr>
  <p:extLst>
    <p:ext uri="{DCECCB84-F9BA-43D5-87BE-67443E8EF086}">
      <p15:sldGuideLst xmlns:p15="http://schemas.microsoft.com/office/powerpoint/2012/main">
        <p15:guide id="1" pos="363">
          <p15:clr>
            <a:srgbClr val="FBAE40"/>
          </p15:clr>
        </p15:guide>
        <p15:guide id="2" pos="2880">
          <p15:clr>
            <a:srgbClr val="FBAE40"/>
          </p15:clr>
        </p15:guide>
        <p15:guide id="3" pos="2699">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cxnSp>
        <p:nvCxnSpPr>
          <p:cNvPr id="11" name="Straight Connector 10"/>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7"/>
          </p:nvPr>
        </p:nvSpPr>
        <p:spPr/>
        <p:txBody>
          <a:bodyPr/>
          <a:lstStyle/>
          <a:p>
            <a:endParaRPr lang="de-DE"/>
          </a:p>
        </p:txBody>
      </p:sp>
      <p:sp>
        <p:nvSpPr>
          <p:cNvPr id="6" name="Footer Placeholder 5"/>
          <p:cNvSpPr>
            <a:spLocks noGrp="1"/>
          </p:cNvSpPr>
          <p:nvPr>
            <p:ph type="ftr" sz="quarter" idx="18"/>
          </p:nvPr>
        </p:nvSpPr>
        <p:spPr/>
        <p:txBody>
          <a:bodyPr/>
          <a:lstStyle/>
          <a:p>
            <a:r>
              <a:rPr lang="de-DE"/>
              <a:t>© Elsevier B.V. 2019</a:t>
            </a:r>
          </a:p>
        </p:txBody>
      </p:sp>
      <p:sp>
        <p:nvSpPr>
          <p:cNvPr id="10" name="Table Placeholder 6"/>
          <p:cNvSpPr>
            <a:spLocks noGrp="1"/>
          </p:cNvSpPr>
          <p:nvPr>
            <p:ph type="tbl" sz="quarter" idx="16"/>
          </p:nvPr>
        </p:nvSpPr>
        <p:spPr>
          <a:xfrm>
            <a:off x="576261" y="1064853"/>
            <a:ext cx="7990394" cy="3269526"/>
          </a:xfrm>
          <a:prstGeom prst="rect">
            <a:avLst/>
          </a:prstGeom>
        </p:spPr>
        <p:txBody>
          <a:bodyPr/>
          <a:lstStyle>
            <a:lvl1pPr marL="0" indent="0">
              <a:lnSpc>
                <a:spcPct val="100000"/>
              </a:lnSpc>
              <a:buNone/>
              <a:defRPr/>
            </a:lvl1pPr>
          </a:lstStyle>
          <a:p>
            <a:r>
              <a:rPr lang="en-US" noProof="0" dirty="0"/>
              <a:t>Click icon to add table</a:t>
            </a:r>
          </a:p>
        </p:txBody>
      </p:sp>
      <p:sp>
        <p:nvSpPr>
          <p:cNvPr id="7"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Tree>
    <p:extLst>
      <p:ext uri="{BB962C8B-B14F-4D97-AF65-F5344CB8AC3E}">
        <p14:creationId xmlns:p14="http://schemas.microsoft.com/office/powerpoint/2010/main" val="782012608"/>
      </p:ext>
    </p:extLst>
  </p:cSld>
  <p:clrMapOvr>
    <a:masterClrMapping/>
  </p:clrMapOvr>
  <p:extLst>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484253" y="4144980"/>
            <a:ext cx="5112709" cy="448866"/>
          </a:xfrm>
          <a:prstGeom prst="rect">
            <a:avLst/>
          </a:prstGeom>
        </p:spPr>
        <p:txBody>
          <a:bodyPr>
            <a:noAutofit/>
          </a:bodyPr>
          <a:lstStyle>
            <a:lvl1pPr marL="0" indent="0">
              <a:lnSpc>
                <a:spcPct val="100000"/>
              </a:lnSpc>
              <a:spcBef>
                <a:spcPts val="0"/>
              </a:spcBef>
              <a:buNone/>
              <a:defRPr sz="1400">
                <a:solidFill>
                  <a:schemeClr val="tx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US" dirty="0"/>
              <a:t>Department</a:t>
            </a:r>
            <a:br>
              <a:rPr lang="en-US" dirty="0"/>
            </a:br>
            <a:r>
              <a:rPr lang="en-US" dirty="0"/>
              <a:t>Date</a:t>
            </a:r>
            <a:endParaRPr lang="de-DE" dirty="0"/>
          </a:p>
        </p:txBody>
      </p:sp>
      <p:sp>
        <p:nvSpPr>
          <p:cNvPr id="7" name="TextBox 6"/>
          <p:cNvSpPr txBox="1"/>
          <p:nvPr userDrawn="1"/>
        </p:nvSpPr>
        <p:spPr>
          <a:xfrm>
            <a:off x="469263" y="2014789"/>
            <a:ext cx="3905250" cy="861774"/>
          </a:xfrm>
          <a:prstGeom prst="rect">
            <a:avLst/>
          </a:prstGeom>
          <a:noFill/>
        </p:spPr>
        <p:txBody>
          <a:bodyPr wrap="square" rtlCol="0">
            <a:spAutoFit/>
          </a:bodyPr>
          <a:lstStyle/>
          <a:p>
            <a:r>
              <a:rPr lang="en-US" sz="5000" kern="1200" noProof="0" dirty="0">
                <a:solidFill>
                  <a:schemeClr val="tx1"/>
                </a:solidFill>
                <a:latin typeface="+mj-lt"/>
                <a:ea typeface="+mj-ea"/>
                <a:cs typeface="+mj-cs"/>
              </a:rPr>
              <a:t>Thank you</a:t>
            </a:r>
          </a:p>
        </p:txBody>
      </p:sp>
      <p:pic>
        <p:nvPicPr>
          <p:cNvPr id="9" name="Picture 8">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4178" y="1283678"/>
            <a:ext cx="3859822" cy="3859822"/>
          </a:xfrm>
          <a:prstGeom prst="rect">
            <a:avLst/>
          </a:prstGeom>
        </p:spPr>
      </p:pic>
      <p:sp>
        <p:nvSpPr>
          <p:cNvPr id="10" name="Text Placeholder 9"/>
          <p:cNvSpPr>
            <a:spLocks noGrp="1"/>
          </p:cNvSpPr>
          <p:nvPr>
            <p:ph type="body" sz="quarter" idx="13"/>
          </p:nvPr>
        </p:nvSpPr>
        <p:spPr>
          <a:xfrm>
            <a:off x="475841" y="503628"/>
            <a:ext cx="787296" cy="8640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en-US"/>
              <a:t>Edit Master text styles</a:t>
            </a:r>
          </a:p>
        </p:txBody>
      </p:sp>
    </p:spTree>
    <p:extLst>
      <p:ext uri="{BB962C8B-B14F-4D97-AF65-F5344CB8AC3E}">
        <p14:creationId xmlns:p14="http://schemas.microsoft.com/office/powerpoint/2010/main" val="3946097589"/>
      </p:ext>
    </p:extLst>
  </p:cSld>
  <p:clrMapOvr>
    <a:masterClrMapping/>
  </p:clrMapOvr>
  <p:extLst>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orient="horz" pos="373" userDrawn="1">
          <p15:clr>
            <a:srgbClr val="FBAE40"/>
          </p15:clr>
        </p15:guide>
        <p15:guide id="6" pos="5397" userDrawn="1">
          <p15:clr>
            <a:srgbClr val="FBAE40"/>
          </p15:clr>
        </p15:guide>
        <p15:guide id="7" orient="horz" pos="286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dark photo">
    <p:spTree>
      <p:nvGrpSpPr>
        <p:cNvPr id="1" name=""/>
        <p:cNvGrpSpPr/>
        <p:nvPr/>
      </p:nvGrpSpPr>
      <p:grpSpPr>
        <a:xfrm>
          <a:off x="0" y="0"/>
          <a:ext cx="0" cy="0"/>
          <a:chOff x="0" y="0"/>
          <a:chExt cx="0" cy="0"/>
        </a:xfrm>
      </p:grpSpPr>
      <p:sp>
        <p:nvSpPr>
          <p:cNvPr id="14" name="AchtergrondBeeld"/>
          <p:cNvSpPr>
            <a:spLocks noGrp="1"/>
          </p:cNvSpPr>
          <p:nvPr>
            <p:ph type="pic" sz="quarter" idx="15" hasCustomPrompt="1"/>
          </p:nvPr>
        </p:nvSpPr>
        <p:spPr>
          <a:xfrm>
            <a:off x="0" y="0"/>
            <a:ext cx="9144000" cy="5143500"/>
          </a:xfrm>
          <a:prstGeom prst="rect">
            <a:avLst/>
          </a:prstGeom>
          <a:solidFill>
            <a:srgbClr val="3E4043">
              <a:alpha val="14902"/>
            </a:srgbClr>
          </a:solidFill>
        </p:spPr>
        <p:txBody>
          <a:bodyPr>
            <a:normAutofit/>
          </a:bodyPr>
          <a:lstStyle>
            <a:lvl1pPr marL="0" indent="0" algn="r">
              <a:lnSpc>
                <a:spcPct val="100000"/>
              </a:lnSpc>
              <a:buNone/>
              <a:defRPr sz="1600" baseline="0"/>
            </a:lvl1pPr>
          </a:lstStyle>
          <a:p>
            <a:r>
              <a:rPr lang="de-DE"/>
              <a:t>Click on icon to select picture</a:t>
            </a:r>
          </a:p>
        </p:txBody>
      </p:sp>
      <p:sp>
        <p:nvSpPr>
          <p:cNvPr id="12" name="Text Placeholder 11"/>
          <p:cNvSpPr>
            <a:spLocks noGrp="1"/>
          </p:cNvSpPr>
          <p:nvPr>
            <p:ph type="body" sz="quarter" idx="14" hasCustomPrompt="1"/>
          </p:nvPr>
        </p:nvSpPr>
        <p:spPr>
          <a:xfrm>
            <a:off x="475841" y="4326324"/>
            <a:ext cx="5112709" cy="490001"/>
          </a:xfrm>
          <a:prstGeom prst="rect">
            <a:avLst/>
          </a:prstGeom>
        </p:spPr>
        <p:txBody>
          <a:bodyPr>
            <a:normAutofit/>
          </a:bodyPr>
          <a:lstStyle>
            <a:lvl1pPr marL="0" indent="0">
              <a:lnSpc>
                <a:spcPct val="100000"/>
              </a:lnSpc>
              <a:spcBef>
                <a:spcPts val="0"/>
              </a:spcBef>
              <a:buNone/>
              <a:defRPr sz="1300">
                <a:solidFill>
                  <a:schemeClr val="bg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17" name="TextBox 16"/>
          <p:cNvSpPr txBox="1"/>
          <p:nvPr userDrawn="1"/>
        </p:nvSpPr>
        <p:spPr>
          <a:xfrm>
            <a:off x="-3556000" y="0"/>
            <a:ext cx="3413125" cy="2492990"/>
          </a:xfrm>
          <a:prstGeom prst="rect">
            <a:avLst/>
          </a:prstGeom>
          <a:solidFill>
            <a:srgbClr val="FFFF99"/>
          </a:solidFill>
        </p:spPr>
        <p:txBody>
          <a:bodyPr wrap="square" rtlCol="0">
            <a:spAutoFit/>
          </a:bodyPr>
          <a:lstStyle/>
          <a:p>
            <a:pPr defTabSz="914400"/>
            <a:r>
              <a:rPr lang="en-US" sz="1200">
                <a:solidFill>
                  <a:srgbClr val="333333"/>
                </a:solidFill>
                <a:latin typeface="Arial"/>
                <a:cs typeface="Arial"/>
              </a:rPr>
              <a:t>IMPORTANT!!  </a:t>
            </a:r>
          </a:p>
          <a:p>
            <a:pPr defTabSz="914400"/>
            <a:endParaRPr lang="en-US" sz="1200">
              <a:solidFill>
                <a:srgbClr val="333333"/>
              </a:solidFill>
              <a:latin typeface="Arial"/>
              <a:cs typeface="Arial"/>
            </a:endParaRPr>
          </a:p>
          <a:p>
            <a:pPr defTabSz="914400"/>
            <a:r>
              <a:rPr lang="en-US" sz="1200" dirty="0">
                <a:solidFill>
                  <a:srgbClr val="333333"/>
                </a:solidFill>
                <a:latin typeface="Arial"/>
                <a:cs typeface="Arial"/>
              </a:rPr>
              <a:t>If you insert or change the picture, select it, click right and choose </a:t>
            </a:r>
            <a:r>
              <a:rPr lang="en-US" sz="1200" dirty="0">
                <a:solidFill>
                  <a:schemeClr val="accent2"/>
                </a:solidFill>
                <a:latin typeface="Arial"/>
                <a:cs typeface="Arial"/>
              </a:rPr>
              <a:t>Send to back</a:t>
            </a:r>
            <a:r>
              <a:rPr lang="en-US" sz="1200" dirty="0">
                <a:solidFill>
                  <a:srgbClr val="333333"/>
                </a:solidFill>
                <a:latin typeface="Arial"/>
                <a:cs typeface="Arial"/>
              </a:rPr>
              <a:t> from the right click menu to make the logo and text visible.</a:t>
            </a:r>
          </a:p>
          <a:p>
            <a:pPr defTabSz="914400"/>
            <a:endParaRPr lang="en-US" sz="1200" dirty="0">
              <a:solidFill>
                <a:srgbClr val="333333"/>
              </a:solidFill>
              <a:latin typeface="Arial"/>
              <a:cs typeface="Arial"/>
            </a:endParaRPr>
          </a:p>
          <a:p>
            <a:pPr defTabSz="914400"/>
            <a:endParaRPr lang="en-US" sz="1200" dirty="0">
              <a:solidFill>
                <a:srgbClr val="333333"/>
              </a:solidFill>
              <a:latin typeface="Arial"/>
              <a:cs typeface="Arial"/>
            </a:endParaRPr>
          </a:p>
          <a:p>
            <a:pPr defTabSz="914400"/>
            <a:r>
              <a:rPr lang="en-US" sz="1200" baseline="0" dirty="0">
                <a:solidFill>
                  <a:srgbClr val="333333"/>
                </a:solidFill>
                <a:latin typeface="Arial"/>
                <a:cs typeface="Arial"/>
              </a:rPr>
              <a:t>To make you slides look as sophisticated and contemporary as possible, the easiest way is to use the guides to align text, graphs and images. Activate your GUIDES under the VIEW menu item. </a:t>
            </a:r>
            <a:endParaRPr lang="en-US" sz="1200" dirty="0">
              <a:solidFill>
                <a:srgbClr val="333333"/>
              </a:solidFill>
              <a:latin typeface="Arial"/>
              <a:cs typeface="Arial"/>
            </a:endParaRPr>
          </a:p>
        </p:txBody>
      </p:sp>
      <p:sp>
        <p:nvSpPr>
          <p:cNvPr id="20" name="Title 1"/>
          <p:cNvSpPr>
            <a:spLocks noGrp="1"/>
          </p:cNvSpPr>
          <p:nvPr>
            <p:ph type="ctrTitle" hasCustomPrompt="1"/>
          </p:nvPr>
        </p:nvSpPr>
        <p:spPr>
          <a:xfrm>
            <a:off x="475841" y="1659467"/>
            <a:ext cx="5112709" cy="1744133"/>
          </a:xfrm>
          <a:prstGeom prst="rect">
            <a:avLst/>
          </a:prstGeom>
        </p:spPr>
        <p:txBody>
          <a:bodyPr anchor="t" anchorCtr="0">
            <a:normAutofit/>
          </a:bodyPr>
          <a:lstStyle>
            <a:lvl1pPr algn="l">
              <a:lnSpc>
                <a:spcPct val="100000"/>
              </a:lnSpc>
              <a:defRPr sz="3800">
                <a:solidFill>
                  <a:schemeClr val="bg1"/>
                </a:solidFill>
              </a:defRPr>
            </a:lvl1pPr>
          </a:lstStyle>
          <a:p>
            <a:r>
              <a:rPr lang="en-US" noProof="0" dirty="0"/>
              <a:t>Click to edit title max over 2x lines</a:t>
            </a:r>
          </a:p>
        </p:txBody>
      </p:sp>
      <p:sp>
        <p:nvSpPr>
          <p:cNvPr id="21" name="Text Placeholder 6"/>
          <p:cNvSpPr>
            <a:spLocks noGrp="1"/>
          </p:cNvSpPr>
          <p:nvPr>
            <p:ph type="body" sz="quarter" idx="16" hasCustomPrompt="1"/>
          </p:nvPr>
        </p:nvSpPr>
        <p:spPr>
          <a:xfrm>
            <a:off x="475841" y="3488267"/>
            <a:ext cx="5112709" cy="762000"/>
          </a:xfrm>
          <a:prstGeom prst="rect">
            <a:avLst/>
          </a:prstGeom>
        </p:spPr>
        <p:txBody>
          <a:bodyPr>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endParaRPr lang="de-DE" dirty="0"/>
          </a:p>
        </p:txBody>
      </p:sp>
      <p:sp>
        <p:nvSpPr>
          <p:cNvPr id="13" name="Text Placeholder 9"/>
          <p:cNvSpPr>
            <a:spLocks noGrp="1"/>
          </p:cNvSpPr>
          <p:nvPr>
            <p:ph type="body" sz="quarter" idx="13" hasCustomPrompt="1"/>
          </p:nvPr>
        </p:nvSpPr>
        <p:spPr>
          <a:xfrm>
            <a:off x="475841" y="503628"/>
            <a:ext cx="788400" cy="864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pPr lvl="0"/>
            <a:r>
              <a:rPr lang="en-US"/>
              <a:t>Edit Master text styles v</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556000" y="2679700"/>
            <a:ext cx="3413125" cy="2307701"/>
          </a:xfrm>
          <a:prstGeom prst="rect">
            <a:avLst/>
          </a:prstGeom>
        </p:spPr>
      </p:pic>
    </p:spTree>
    <p:extLst>
      <p:ext uri="{BB962C8B-B14F-4D97-AF65-F5344CB8AC3E}">
        <p14:creationId xmlns:p14="http://schemas.microsoft.com/office/powerpoint/2010/main" val="899294975"/>
      </p:ext>
    </p:extLst>
  </p:cSld>
  <p:clrMapOvr>
    <a:masterClrMapping/>
  </p:clrMapOvr>
  <p:extLst>
    <p:ext uri="{DCECCB84-F9BA-43D5-87BE-67443E8EF086}">
      <p15:sldGuideLst xmlns:p15="http://schemas.microsoft.com/office/powerpoint/2012/main">
        <p15:guide id="1" orient="horz" pos="373" userDrawn="1">
          <p15:clr>
            <a:srgbClr val="FBAE40"/>
          </p15:clr>
        </p15:guide>
        <p15:guide id="2" orient="horz" pos="2867" userDrawn="1">
          <p15:clr>
            <a:srgbClr val="FBAE40"/>
          </p15:clr>
        </p15:guide>
        <p15:guide id="3" pos="363" userDrawn="1">
          <p15:clr>
            <a:srgbClr val="FBAE40"/>
          </p15:clr>
        </p15:guide>
        <p15:guide id="4" pos="2699" userDrawn="1">
          <p15:clr>
            <a:srgbClr val="FBAE40"/>
          </p15:clr>
        </p15:guide>
        <p15:guide id="5" pos="2880" userDrawn="1">
          <p15:clr>
            <a:srgbClr val="FBAE40"/>
          </p15:clr>
        </p15:guide>
        <p15:guide id="6" pos="3061" userDrawn="1">
          <p15:clr>
            <a:srgbClr val="FBAE40"/>
          </p15:clr>
        </p15:guide>
        <p15:guide id="7" pos="539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subtitle">
    <p:spTree>
      <p:nvGrpSpPr>
        <p:cNvPr id="1" name=""/>
        <p:cNvGrpSpPr/>
        <p:nvPr/>
      </p:nvGrpSpPr>
      <p:grpSpPr>
        <a:xfrm>
          <a:off x="0" y="0"/>
          <a:ext cx="0" cy="0"/>
          <a:chOff x="0" y="0"/>
          <a:chExt cx="0" cy="0"/>
        </a:xfrm>
      </p:grpSpPr>
      <p:sp>
        <p:nvSpPr>
          <p:cNvPr id="18" name="Text Placeholder 11"/>
          <p:cNvSpPr>
            <a:spLocks noGrp="1"/>
          </p:cNvSpPr>
          <p:nvPr>
            <p:ph type="body" sz="quarter" idx="14" hasCustomPrompt="1"/>
          </p:nvPr>
        </p:nvSpPr>
        <p:spPr>
          <a:xfrm>
            <a:off x="475841" y="4326324"/>
            <a:ext cx="5112709" cy="490001"/>
          </a:xfrm>
          <a:prstGeom prst="rect">
            <a:avLst/>
          </a:prstGeom>
        </p:spPr>
        <p:txBody>
          <a:bodyPr>
            <a:normAutofit/>
          </a:bodyPr>
          <a:lstStyle>
            <a:lvl1pPr marL="0" indent="0" algn="l">
              <a:lnSpc>
                <a:spcPct val="100000"/>
              </a:lnSpc>
              <a:spcBef>
                <a:spcPts val="0"/>
              </a:spcBef>
              <a:buFont typeface="Arial" charset="0"/>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8" name="Title 1"/>
          <p:cNvSpPr>
            <a:spLocks noGrp="1"/>
          </p:cNvSpPr>
          <p:nvPr>
            <p:ph type="ctrTitle" hasCustomPrompt="1"/>
          </p:nvPr>
        </p:nvSpPr>
        <p:spPr>
          <a:xfrm>
            <a:off x="475841" y="1659467"/>
            <a:ext cx="5112709" cy="1744133"/>
          </a:xfrm>
          <a:prstGeom prst="rect">
            <a:avLst/>
          </a:prstGeom>
        </p:spPr>
        <p:txBody>
          <a:bodyPr anchor="t" anchorCtr="0">
            <a:normAutofit/>
          </a:bodyPr>
          <a:lstStyle>
            <a:lvl1pPr algn="l">
              <a:lnSpc>
                <a:spcPct val="100000"/>
              </a:lnSpc>
              <a:defRPr sz="3800">
                <a:solidFill>
                  <a:srgbClr val="53565A"/>
                </a:solidFill>
              </a:defRPr>
            </a:lvl1pPr>
          </a:lstStyle>
          <a:p>
            <a:r>
              <a:rPr lang="en-US" noProof="0" dirty="0"/>
              <a:t>Click to edit title max over 2x lines</a:t>
            </a:r>
          </a:p>
        </p:txBody>
      </p:sp>
      <p:sp>
        <p:nvSpPr>
          <p:cNvPr id="10" name="Text Placeholder 6"/>
          <p:cNvSpPr>
            <a:spLocks noGrp="1"/>
          </p:cNvSpPr>
          <p:nvPr>
            <p:ph type="body" sz="quarter" idx="16" hasCustomPrompt="1"/>
          </p:nvPr>
        </p:nvSpPr>
        <p:spPr>
          <a:xfrm>
            <a:off x="475841" y="3488267"/>
            <a:ext cx="5112709" cy="762000"/>
          </a:xfrm>
          <a:prstGeom prst="rect">
            <a:avLst/>
          </a:prstGeom>
        </p:spPr>
        <p:txBody>
          <a:bodyPr>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endParaRPr lang="de-DE" dirty="0"/>
          </a:p>
        </p:txBody>
      </p:sp>
      <p:pic>
        <p:nvPicPr>
          <p:cNvPr id="7" name="Picture 6">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4178" y="1283678"/>
            <a:ext cx="3859822" cy="3859822"/>
          </a:xfrm>
          <a:prstGeom prst="rect">
            <a:avLst/>
          </a:prstGeom>
        </p:spPr>
      </p:pic>
      <p:sp>
        <p:nvSpPr>
          <p:cNvPr id="12" name="Text Placeholder 9"/>
          <p:cNvSpPr>
            <a:spLocks noGrp="1"/>
          </p:cNvSpPr>
          <p:nvPr>
            <p:ph type="body" sz="quarter" idx="13"/>
          </p:nvPr>
        </p:nvSpPr>
        <p:spPr>
          <a:xfrm>
            <a:off x="475841" y="503628"/>
            <a:ext cx="787296" cy="8640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en-US"/>
              <a:t>Edit Master text styles</a:t>
            </a:r>
          </a:p>
        </p:txBody>
      </p:sp>
    </p:spTree>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Main title slide">
    <p:spTree>
      <p:nvGrpSpPr>
        <p:cNvPr id="1" name=""/>
        <p:cNvGrpSpPr/>
        <p:nvPr/>
      </p:nvGrpSpPr>
      <p:grpSpPr>
        <a:xfrm>
          <a:off x="0" y="0"/>
          <a:ext cx="0" cy="0"/>
          <a:chOff x="0" y="0"/>
          <a:chExt cx="0" cy="0"/>
        </a:xfrm>
      </p:grpSpPr>
      <p:sp>
        <p:nvSpPr>
          <p:cNvPr id="18" name="Text Placeholder 11"/>
          <p:cNvSpPr>
            <a:spLocks noGrp="1"/>
          </p:cNvSpPr>
          <p:nvPr>
            <p:ph type="body" sz="quarter" idx="14" hasCustomPrompt="1"/>
          </p:nvPr>
        </p:nvSpPr>
        <p:spPr>
          <a:xfrm>
            <a:off x="475841" y="4326324"/>
            <a:ext cx="5112709" cy="490001"/>
          </a:xfrm>
          <a:prstGeom prst="rect">
            <a:avLst/>
          </a:prstGeom>
        </p:spPr>
        <p:txBody>
          <a:bodyPr>
            <a:normAutofit/>
          </a:bodyPr>
          <a:lstStyle>
            <a:lvl1pPr marL="0" indent="0" algn="l">
              <a:lnSpc>
                <a:spcPct val="100000"/>
              </a:lnSpc>
              <a:spcBef>
                <a:spcPts val="0"/>
              </a:spcBef>
              <a:buFont typeface="Arial" charset="0"/>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19" name="Title 1"/>
          <p:cNvSpPr>
            <a:spLocks noGrp="1"/>
          </p:cNvSpPr>
          <p:nvPr>
            <p:ph type="ctrTitle" hasCustomPrompt="1"/>
          </p:nvPr>
        </p:nvSpPr>
        <p:spPr>
          <a:xfrm>
            <a:off x="475841" y="1659467"/>
            <a:ext cx="5112709" cy="1744133"/>
          </a:xfrm>
          <a:prstGeom prst="rect">
            <a:avLst/>
          </a:prstGeom>
        </p:spPr>
        <p:txBody>
          <a:bodyPr anchor="t" anchorCtr="0">
            <a:normAutofit/>
          </a:bodyPr>
          <a:lstStyle>
            <a:lvl1pPr algn="l">
              <a:lnSpc>
                <a:spcPct val="100000"/>
              </a:lnSpc>
              <a:defRPr sz="3800">
                <a:solidFill>
                  <a:srgbClr val="53565A"/>
                </a:solidFill>
              </a:defRPr>
            </a:lvl1pPr>
          </a:lstStyle>
          <a:p>
            <a:r>
              <a:rPr lang="en-US" noProof="0" dirty="0"/>
              <a:t>Click to edit title max over 2x lines</a:t>
            </a:r>
          </a:p>
        </p:txBody>
      </p:sp>
      <p:pic>
        <p:nvPicPr>
          <p:cNvPr id="7" name="Picture 6">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4178" y="1283678"/>
            <a:ext cx="3859822" cy="3859822"/>
          </a:xfrm>
          <a:prstGeom prst="rect">
            <a:avLst/>
          </a:prstGeom>
        </p:spPr>
      </p:pic>
      <p:sp>
        <p:nvSpPr>
          <p:cNvPr id="9" name="Text Placeholder 9"/>
          <p:cNvSpPr>
            <a:spLocks noGrp="1"/>
          </p:cNvSpPr>
          <p:nvPr>
            <p:ph type="body" sz="quarter" idx="13"/>
          </p:nvPr>
        </p:nvSpPr>
        <p:spPr>
          <a:xfrm>
            <a:off x="475841" y="503628"/>
            <a:ext cx="787296" cy="8640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en-US"/>
              <a:t>Edit Master text styles</a:t>
            </a:r>
          </a:p>
        </p:txBody>
      </p:sp>
    </p:spTree>
    <p:extLst>
      <p:ext uri="{BB962C8B-B14F-4D97-AF65-F5344CB8AC3E}">
        <p14:creationId xmlns:p14="http://schemas.microsoft.com/office/powerpoint/2010/main" val="2417716279"/>
      </p:ext>
    </p:extLst>
  </p:cSld>
  <p:clrMapOvr>
    <a:masterClrMapping/>
  </p:clrMapOvr>
  <p:extLst>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de-DE"/>
          </a:p>
        </p:txBody>
      </p:sp>
      <p:sp>
        <p:nvSpPr>
          <p:cNvPr id="4" name="Footer Placeholder 3"/>
          <p:cNvSpPr>
            <a:spLocks noGrp="1"/>
          </p:cNvSpPr>
          <p:nvPr>
            <p:ph type="ftr" sz="quarter" idx="11"/>
          </p:nvPr>
        </p:nvSpPr>
        <p:spPr/>
        <p:txBody>
          <a:bodyPr/>
          <a:lstStyle/>
          <a:p>
            <a:r>
              <a:rPr lang="de-DE"/>
              <a:t>© Elsevier B.V. 2019</a:t>
            </a:r>
          </a:p>
        </p:txBody>
      </p:sp>
      <p:pic>
        <p:nvPicPr>
          <p:cNvPr id="5" name="Picture 4"/>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 y="-431800"/>
            <a:ext cx="9138993" cy="1229461"/>
          </a:xfrm>
          <a:prstGeom prst="rect">
            <a:avLst/>
          </a:prstGeom>
        </p:spPr>
      </p:pic>
      <p:sp>
        <p:nvSpPr>
          <p:cNvPr id="7" name="Text Placeholder 6"/>
          <p:cNvSpPr>
            <a:spLocks noGrp="1"/>
          </p:cNvSpPr>
          <p:nvPr>
            <p:ph type="body" sz="quarter" idx="15" hasCustomPrompt="1"/>
          </p:nvPr>
        </p:nvSpPr>
        <p:spPr>
          <a:xfrm>
            <a:off x="1084593" y="1215416"/>
            <a:ext cx="6974815" cy="1413483"/>
          </a:xfrm>
          <a:prstGeom prst="rect">
            <a:avLst/>
          </a:prstGeom>
        </p:spPr>
        <p:txBody>
          <a:bodyPr anchor="b">
            <a:noAutofit/>
          </a:bodyPr>
          <a:lstStyle>
            <a:lvl1pPr marL="0" indent="0" algn="ctr">
              <a:lnSpc>
                <a:spcPct val="100000"/>
              </a:lnSpc>
              <a:buNone/>
              <a:defRPr sz="4000">
                <a:solidFill>
                  <a:schemeClr val="tx1"/>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Click to edit title</a:t>
            </a:r>
            <a:br>
              <a:rPr lang="en-US" dirty="0"/>
            </a:br>
            <a:r>
              <a:rPr lang="en-US" dirty="0"/>
              <a:t>max over 2 lines</a:t>
            </a:r>
            <a:endParaRPr lang="de-DE" dirty="0"/>
          </a:p>
        </p:txBody>
      </p:sp>
      <p:sp>
        <p:nvSpPr>
          <p:cNvPr id="9" name="Title 1"/>
          <p:cNvSpPr>
            <a:spLocks noGrp="1"/>
          </p:cNvSpPr>
          <p:nvPr>
            <p:ph type="title" hasCustomPrompt="1"/>
          </p:nvPr>
        </p:nvSpPr>
        <p:spPr>
          <a:xfrm>
            <a:off x="1084593" y="2641599"/>
            <a:ext cx="6974815" cy="660401"/>
          </a:xfrm>
        </p:spPr>
        <p:txBody>
          <a:bodyPr anchor="t">
            <a:noAutofit/>
          </a:bodyPr>
          <a:lstStyle>
            <a:lvl1pPr algn="ctr">
              <a:lnSpc>
                <a:spcPct val="100000"/>
              </a:lnSpc>
              <a:defRPr sz="2000">
                <a:solidFill>
                  <a:schemeClr val="tx2"/>
                </a:solidFill>
              </a:defRPr>
            </a:lvl1pPr>
          </a:lstStyle>
          <a:p>
            <a:r>
              <a:rPr lang="en-US" dirty="0"/>
              <a:t>Subtitle</a:t>
            </a:r>
            <a:endParaRPr lang="de-D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Agenda</a:t>
            </a:r>
            <a:endParaRPr lang="de-DE" dirty="0"/>
          </a:p>
        </p:txBody>
      </p:sp>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4"/>
          </p:nvPr>
        </p:nvSpPr>
        <p:spPr/>
        <p:txBody>
          <a:bodyPr/>
          <a:lstStyle/>
          <a:p>
            <a:endParaRPr lang="de-DE" dirty="0"/>
          </a:p>
        </p:txBody>
      </p:sp>
      <p:sp>
        <p:nvSpPr>
          <p:cNvPr id="6" name="Footer Placeholder 5"/>
          <p:cNvSpPr>
            <a:spLocks noGrp="1"/>
          </p:cNvSpPr>
          <p:nvPr>
            <p:ph type="ftr" sz="quarter" idx="15"/>
          </p:nvPr>
        </p:nvSpPr>
        <p:spPr/>
        <p:txBody>
          <a:bodyPr/>
          <a:lstStyle/>
          <a:p>
            <a:r>
              <a:rPr lang="de-DE"/>
              <a:t>© Elsevier B.V. 2019</a:t>
            </a:r>
            <a:endParaRPr lang="de-DE" dirty="0"/>
          </a:p>
        </p:txBody>
      </p:sp>
      <p:sp>
        <p:nvSpPr>
          <p:cNvPr id="18" name="Text Placeholder 1"/>
          <p:cNvSpPr>
            <a:spLocks noGrp="1"/>
          </p:cNvSpPr>
          <p:nvPr>
            <p:ph type="body" sz="quarter" idx="13"/>
          </p:nvPr>
        </p:nvSpPr>
        <p:spPr>
          <a:xfrm>
            <a:off x="576262" y="1064853"/>
            <a:ext cx="7991475" cy="3264797"/>
          </a:xfrm>
          <a:prstGeom prst="rect">
            <a:avLst/>
          </a:prstGeom>
        </p:spPr>
        <p:txBody>
          <a:bodyPr vert="horz" lIns="91440" tIns="0" rIns="91440" bIns="45720" rtlCol="0">
            <a:normAutofit/>
          </a:bodyPr>
          <a:lstStyle>
            <a:lvl1pPr>
              <a:defRPr lang="en-GB" dirty="0"/>
            </a:lvl1pPr>
          </a:lstStyle>
          <a:p>
            <a:pPr marL="285750" lvl="0" indent="-285750">
              <a:lnSpc>
                <a:spcPct val="100000"/>
              </a:lnSpc>
            </a:pPr>
            <a:endParaRPr lang="en-GB" dirty="0"/>
          </a:p>
        </p:txBody>
      </p:sp>
    </p:spTree>
    <p:extLst>
      <p:ext uri="{BB962C8B-B14F-4D97-AF65-F5344CB8AC3E}">
        <p14:creationId xmlns:p14="http://schemas.microsoft.com/office/powerpoint/2010/main" val="1262608357"/>
      </p:ext>
    </p:extLst>
  </p:cSld>
  <p:clrMapOvr>
    <a:masterClrMapping/>
  </p:clrMapOvr>
  <p:extLst>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79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14" name="Straight Connector 13"/>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5"/>
          </p:nvPr>
        </p:nvSpPr>
        <p:spPr/>
        <p:txBody>
          <a:bodyPr/>
          <a:lstStyle/>
          <a:p>
            <a:endParaRPr lang="de-DE"/>
          </a:p>
        </p:txBody>
      </p:sp>
      <p:sp>
        <p:nvSpPr>
          <p:cNvPr id="5" name="Footer Placeholder 4"/>
          <p:cNvSpPr>
            <a:spLocks noGrp="1"/>
          </p:cNvSpPr>
          <p:nvPr>
            <p:ph type="ftr" sz="quarter" idx="16"/>
          </p:nvPr>
        </p:nvSpPr>
        <p:spPr/>
        <p:txBody>
          <a:bodyPr/>
          <a:lstStyle/>
          <a:p>
            <a:r>
              <a:rPr lang="de-DE"/>
              <a:t>© Elsevier B.V. 2019</a:t>
            </a:r>
          </a:p>
        </p:txBody>
      </p:sp>
      <p:sp>
        <p:nvSpPr>
          <p:cNvPr id="8"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Tree>
  </p:cSld>
  <p:clrMapOvr>
    <a:masterClrMapping/>
  </p:clrMapOvr>
  <p:extLst>
    <p:ext uri="{DCECCB84-F9BA-43D5-87BE-67443E8EF086}">
      <p15:sldGuideLst xmlns:p15="http://schemas.microsoft.com/office/powerpoint/2012/main">
        <p15:guide id="1" pos="363">
          <p15:clr>
            <a:srgbClr val="FBAE40"/>
          </p15:clr>
        </p15:guide>
        <p15:guide id="2" pos="2880">
          <p15:clr>
            <a:srgbClr val="FBAE40"/>
          </p15:clr>
        </p15:guide>
        <p15:guide id="3" pos="2699">
          <p15:clr>
            <a:srgbClr val="FBAE40"/>
          </p15:clr>
        </p15:guide>
        <p15:guide id="4" pos="3061">
          <p15:clr>
            <a:srgbClr val="FBAE40"/>
          </p15:clr>
        </p15:guide>
        <p15:guide id="5" pos="5397">
          <p15:clr>
            <a:srgbClr val="FBAE40"/>
          </p15:clr>
        </p15:guide>
        <p15:guide id="7" orient="horz" pos="286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4"/>
          </p:nvPr>
        </p:nvSpPr>
        <p:spPr/>
        <p:txBody>
          <a:bodyPr/>
          <a:lstStyle/>
          <a:p>
            <a:endParaRPr lang="de-DE" dirty="0"/>
          </a:p>
        </p:txBody>
      </p:sp>
      <p:sp>
        <p:nvSpPr>
          <p:cNvPr id="8" name="Footer Placeholder 7"/>
          <p:cNvSpPr>
            <a:spLocks noGrp="1"/>
          </p:cNvSpPr>
          <p:nvPr>
            <p:ph type="ftr" sz="quarter" idx="15"/>
          </p:nvPr>
        </p:nvSpPr>
        <p:spPr/>
        <p:txBody>
          <a:bodyPr/>
          <a:lstStyle/>
          <a:p>
            <a:r>
              <a:rPr lang="de-DE"/>
              <a:t>© Elsevier B.V. 2019</a:t>
            </a:r>
            <a:endParaRPr lang="de-DE" dirty="0"/>
          </a:p>
        </p:txBody>
      </p:sp>
      <p:sp>
        <p:nvSpPr>
          <p:cNvPr id="10"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11" name="Text Placeholder 8"/>
          <p:cNvSpPr>
            <a:spLocks noGrp="1"/>
          </p:cNvSpPr>
          <p:nvPr>
            <p:ph type="body" sz="quarter" idx="13" hasCustomPrompt="1"/>
          </p:nvPr>
        </p:nvSpPr>
        <p:spPr>
          <a:xfrm>
            <a:off x="576263" y="1064854"/>
            <a:ext cx="7991475" cy="3264797"/>
          </a:xfrm>
          <a:prstGeom prst="rect">
            <a:avLst/>
          </a:prstGeom>
        </p:spPr>
        <p:txBody>
          <a:bodyPr>
            <a:normAutofit/>
          </a:bodyPr>
          <a:lstStyle>
            <a:lvl1pPr marL="0" indent="0">
              <a:lnSpc>
                <a:spcPct val="100000"/>
              </a:lnSpc>
              <a:buFont typeface="Arial" charset="0"/>
              <a:buNone/>
              <a:defRPr sz="18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Tree>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044000" y="4722258"/>
            <a:ext cx="3086100" cy="162814"/>
          </a:xfrm>
          <a:prstGeom prst="rect">
            <a:avLst/>
          </a:prstGeom>
        </p:spPr>
        <p:txBody>
          <a:bodyPr vert="horz" lIns="0" tIns="0" rIns="0" bIns="0" rtlCol="0" anchor="t" anchorCtr="0">
            <a:normAutofit/>
          </a:bodyPr>
          <a:lstStyle>
            <a:lvl1pPr algn="l">
              <a:defRPr sz="800">
                <a:solidFill>
                  <a:schemeClr val="tx1">
                    <a:tint val="75000"/>
                  </a:schemeClr>
                </a:solidFill>
              </a:defRPr>
            </a:lvl1pPr>
          </a:lstStyle>
          <a:p>
            <a:endParaRPr lang="de-DE"/>
          </a:p>
        </p:txBody>
      </p:sp>
      <p:sp>
        <p:nvSpPr>
          <p:cNvPr id="5" name="Footer Placeholder 4"/>
          <p:cNvSpPr>
            <a:spLocks noGrp="1"/>
          </p:cNvSpPr>
          <p:nvPr>
            <p:ph type="ftr" sz="quarter" idx="3"/>
          </p:nvPr>
        </p:nvSpPr>
        <p:spPr>
          <a:xfrm>
            <a:off x="1044000" y="4531201"/>
            <a:ext cx="3086100" cy="162244"/>
          </a:xfrm>
          <a:prstGeom prst="rect">
            <a:avLst/>
          </a:prstGeom>
        </p:spPr>
        <p:txBody>
          <a:bodyPr vert="horz" lIns="0" tIns="0" rIns="0" bIns="0" rtlCol="0" anchor="t" anchorCtr="0">
            <a:normAutofit/>
          </a:bodyPr>
          <a:lstStyle>
            <a:lvl1pPr algn="l">
              <a:defRPr sz="800">
                <a:solidFill>
                  <a:schemeClr val="tx1">
                    <a:tint val="75000"/>
                  </a:schemeClr>
                </a:solidFill>
              </a:defRPr>
            </a:lvl1pPr>
          </a:lstStyle>
          <a:p>
            <a:r>
              <a:rPr lang="de-DE"/>
              <a:t>© Elsevier B.V. 2019</a:t>
            </a:r>
          </a:p>
        </p:txBody>
      </p:sp>
      <p:cxnSp>
        <p:nvCxnSpPr>
          <p:cNvPr id="7" name="Straight Connector 6"/>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4928590-4084-6B40-8DED-B4F8C98BED1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76000" y="4531201"/>
            <a:ext cx="401839" cy="444500"/>
          </a:xfrm>
          <a:prstGeom prst="rect">
            <a:avLst/>
          </a:prstGeom>
        </p:spPr>
      </p:pic>
      <p:sp>
        <p:nvSpPr>
          <p:cNvPr id="9" name="Title Placeholder 1"/>
          <p:cNvSpPr>
            <a:spLocks noGrp="1"/>
          </p:cNvSpPr>
          <p:nvPr>
            <p:ph type="title"/>
          </p:nvPr>
        </p:nvSpPr>
        <p:spPr>
          <a:xfrm>
            <a:off x="576000" y="440861"/>
            <a:ext cx="7991738" cy="462759"/>
          </a:xfrm>
          <a:prstGeom prst="rect">
            <a:avLst/>
          </a:prstGeom>
        </p:spPr>
        <p:txBody>
          <a:bodyPr vert="horz" lIns="91440" tIns="0" rIns="91440" bIns="0" rtlCol="0" anchor="ctr" anchorCtr="0">
            <a:noAutofit/>
          </a:bodyPr>
          <a:lstStyle/>
          <a:p>
            <a:r>
              <a:rPr lang="en-US" dirty="0"/>
              <a:t>Click to edit Master title style</a:t>
            </a:r>
            <a:endParaRPr lang="de-DE" dirty="0"/>
          </a:p>
        </p:txBody>
      </p:sp>
      <p:sp>
        <p:nvSpPr>
          <p:cNvPr id="11" name="Text Placeholder 2"/>
          <p:cNvSpPr>
            <a:spLocks noGrp="1"/>
          </p:cNvSpPr>
          <p:nvPr>
            <p:ph type="body" idx="1"/>
          </p:nvPr>
        </p:nvSpPr>
        <p:spPr>
          <a:xfrm>
            <a:off x="576000" y="1076659"/>
            <a:ext cx="7991738" cy="3425729"/>
          </a:xfrm>
          <a:prstGeom prst="rect">
            <a:avLst/>
          </a:prstGeom>
        </p:spPr>
        <p:txBody>
          <a:bodyPr vert="horz" lIns="91440" tIns="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7558550"/>
      </p:ext>
    </p:extLst>
  </p:cSld>
  <p:clrMap bg1="lt1" tx1="dk1" bg2="lt2" tx2="dk2" accent1="accent1" accent2="accent2" accent3="accent3" accent4="accent4" accent5="accent5" accent6="accent6" hlink="hlink" folHlink="folHlink"/>
  <p:sldLayoutIdLst>
    <p:sldLayoutId id="2147483649" r:id="rId1"/>
    <p:sldLayoutId id="2147483702" r:id="rId2"/>
    <p:sldLayoutId id="2147483660" r:id="rId3"/>
    <p:sldLayoutId id="2147483701" r:id="rId4"/>
    <p:sldLayoutId id="2147483661" r:id="rId5"/>
    <p:sldLayoutId id="2147483734" r:id="rId6"/>
    <p:sldLayoutId id="2147483650" r:id="rId7"/>
    <p:sldLayoutId id="2147483735" r:id="rId8"/>
    <p:sldLayoutId id="2147483708" r:id="rId9"/>
    <p:sldLayoutId id="2147483662" r:id="rId10"/>
    <p:sldLayoutId id="2147483703" r:id="rId11"/>
    <p:sldLayoutId id="2147483696" r:id="rId12"/>
    <p:sldLayoutId id="2147483663" r:id="rId13"/>
    <p:sldLayoutId id="2147483698" r:id="rId14"/>
    <p:sldLayoutId id="2147483699" r:id="rId15"/>
    <p:sldLayoutId id="2147483665" r:id="rId16"/>
    <p:sldLayoutId id="2147483664" r:id="rId17"/>
    <p:sldLayoutId id="2147483709" r:id="rId18"/>
    <p:sldLayoutId id="2147483666" r:id="rId19"/>
    <p:sldLayoutId id="2147483667" r:id="rId20"/>
    <p:sldLayoutId id="2147483668" r:id="rId21"/>
    <p:sldLayoutId id="2147483704" r:id="rId22"/>
    <p:sldLayoutId id="2147483705" r:id="rId23"/>
    <p:sldLayoutId id="2147483669" r:id="rId24"/>
    <p:sldLayoutId id="2147483670" r:id="rId25"/>
  </p:sldLayoutIdLst>
  <p:hf sldNum="0" hdr="0" dt="0"/>
  <p:txStyles>
    <p:title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p:titleStyle>
    <p:bodyStyle>
      <a:lvl1pPr marL="266700" indent="-2667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p15:clr>
            <a:srgbClr val="F26B43"/>
          </p15:clr>
        </p15:guide>
        <p15:guide id="2" pos="2880">
          <p15:clr>
            <a:srgbClr val="F26B43"/>
          </p15:clr>
        </p15:guide>
        <p15:guide id="3" pos="2699">
          <p15:clr>
            <a:srgbClr val="F26B43"/>
          </p15:clr>
        </p15:guide>
        <p15:guide id="4" pos="3061">
          <p15:clr>
            <a:srgbClr val="F26B43"/>
          </p15:clr>
        </p15:guide>
        <p15:guide id="5" pos="5397">
          <p15:clr>
            <a:srgbClr val="F26B43"/>
          </p15:clr>
        </p15:guide>
        <p15:guide id="6" orient="horz" pos="373">
          <p15:clr>
            <a:srgbClr val="F26B43"/>
          </p15:clr>
        </p15:guide>
        <p15:guide id="7" orient="horz" pos="286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mendeley.com/" TargetMode="Externa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orcid.org/0000-0001-6048-2169" TargetMode="External"/><Relationship Id="rId7" Type="http://schemas.openxmlformats.org/officeDocument/2006/relationships/image" Target="../media/image80.png"/><Relationship Id="rId2" Type="http://schemas.openxmlformats.org/officeDocument/2006/relationships/hyperlink" Target="https://www.mendeley.com/profiles/aleksandr-yakimov/" TargetMode="External"/><Relationship Id="rId1" Type="http://schemas.openxmlformats.org/officeDocument/2006/relationships/slideLayout" Target="../slideLayouts/slideLayout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Заголовок 16">
            <a:extLst>
              <a:ext uri="{FF2B5EF4-FFF2-40B4-BE49-F238E27FC236}">
                <a16:creationId xmlns:a16="http://schemas.microsoft.com/office/drawing/2014/main" id="{E54F1120-7E7F-42C6-B090-E7FAA4280F57}"/>
              </a:ext>
            </a:extLst>
          </p:cNvPr>
          <p:cNvSpPr>
            <a:spLocks noGrp="1"/>
          </p:cNvSpPr>
          <p:nvPr>
            <p:ph type="ctrTitle"/>
          </p:nvPr>
        </p:nvSpPr>
        <p:spPr>
          <a:xfrm>
            <a:off x="475841" y="1429374"/>
            <a:ext cx="5112709" cy="1744133"/>
          </a:xfrm>
        </p:spPr>
        <p:txBody>
          <a:bodyPr>
            <a:noAutofit/>
          </a:bodyPr>
          <a:lstStyle/>
          <a:p>
            <a:r>
              <a:rPr lang="ru-RU" sz="2800" dirty="0"/>
              <a:t>Mendeley: персональная научная библиотека и инструмент научной коммуникации</a:t>
            </a:r>
          </a:p>
        </p:txBody>
      </p:sp>
      <p:sp>
        <p:nvSpPr>
          <p:cNvPr id="18" name="Текст 17">
            <a:extLst>
              <a:ext uri="{FF2B5EF4-FFF2-40B4-BE49-F238E27FC236}">
                <a16:creationId xmlns:a16="http://schemas.microsoft.com/office/drawing/2014/main" id="{472E7231-A5D6-4225-86F4-CE29F3EC2952}"/>
              </a:ext>
            </a:extLst>
          </p:cNvPr>
          <p:cNvSpPr>
            <a:spLocks noGrp="1"/>
          </p:cNvSpPr>
          <p:nvPr>
            <p:ph type="body" sz="quarter" idx="13"/>
          </p:nvPr>
        </p:nvSpPr>
        <p:spPr/>
        <p:txBody>
          <a:bodyPr/>
          <a:lstStyle/>
          <a:p>
            <a:endParaRPr lang="ru-RU" dirty="0"/>
          </a:p>
        </p:txBody>
      </p:sp>
      <p:sp>
        <p:nvSpPr>
          <p:cNvPr id="8" name="Текст 18">
            <a:extLst>
              <a:ext uri="{FF2B5EF4-FFF2-40B4-BE49-F238E27FC236}">
                <a16:creationId xmlns:a16="http://schemas.microsoft.com/office/drawing/2014/main" id="{D1006565-55F6-4EF5-90BC-3C73170195FC}"/>
              </a:ext>
            </a:extLst>
          </p:cNvPr>
          <p:cNvSpPr>
            <a:spLocks noGrp="1"/>
          </p:cNvSpPr>
          <p:nvPr>
            <p:ph type="body" sz="quarter" idx="14"/>
          </p:nvPr>
        </p:nvSpPr>
        <p:spPr>
          <a:xfrm>
            <a:off x="475841" y="3031100"/>
            <a:ext cx="5420694" cy="1835522"/>
          </a:xfrm>
        </p:spPr>
        <p:txBody>
          <a:bodyPr>
            <a:normAutofit/>
          </a:bodyPr>
          <a:lstStyle/>
          <a:p>
            <a:endParaRPr lang="ru-RU" b="1" dirty="0"/>
          </a:p>
          <a:p>
            <a:r>
              <a:rPr lang="ru-RU" sz="1400" dirty="0"/>
              <a:t>Геологический институт РАН</a:t>
            </a:r>
          </a:p>
          <a:p>
            <a:r>
              <a:rPr lang="en-GB" sz="1400" dirty="0"/>
              <a:t>1</a:t>
            </a:r>
            <a:r>
              <a:rPr lang="ru-RU" sz="1400" dirty="0"/>
              <a:t>8</a:t>
            </a:r>
            <a:r>
              <a:rPr lang="en-GB" sz="1400" dirty="0"/>
              <a:t>.0</a:t>
            </a:r>
            <a:r>
              <a:rPr lang="ru-RU" sz="1400" dirty="0"/>
              <a:t>9</a:t>
            </a:r>
            <a:r>
              <a:rPr lang="en-GB" sz="1400" dirty="0"/>
              <a:t>.2019</a:t>
            </a:r>
            <a:endParaRPr lang="ru-RU" sz="1400" dirty="0"/>
          </a:p>
          <a:p>
            <a:r>
              <a:rPr lang="ru-RU" sz="1400" b="1" dirty="0"/>
              <a:t>Кузнецова Татьяна</a:t>
            </a:r>
          </a:p>
          <a:p>
            <a:r>
              <a:rPr lang="ru-RU" sz="1400" dirty="0"/>
              <a:t>Тренер по продуктам </a:t>
            </a:r>
            <a:r>
              <a:rPr lang="en-GB" sz="1400" dirty="0"/>
              <a:t>Elsevier</a:t>
            </a:r>
            <a:endParaRPr lang="ru-RU" sz="1400" dirty="0"/>
          </a:p>
        </p:txBody>
      </p:sp>
    </p:spTree>
    <p:extLst>
      <p:ext uri="{BB962C8B-B14F-4D97-AF65-F5344CB8AC3E}">
        <p14:creationId xmlns:p14="http://schemas.microsoft.com/office/powerpoint/2010/main" val="4769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2F32153F-6519-4917-A00B-4905956A73F0}"/>
              </a:ext>
            </a:extLst>
          </p:cNvPr>
          <p:cNvSpPr>
            <a:spLocks noGrp="1"/>
          </p:cNvSpPr>
          <p:nvPr>
            <p:ph type="ftr" sz="quarter" idx="15"/>
          </p:nvPr>
        </p:nvSpPr>
        <p:spPr/>
        <p:txBody>
          <a:bodyPr/>
          <a:lstStyle/>
          <a:p>
            <a:r>
              <a:rPr lang="de-DE"/>
              <a:t>© Elsevier B.V. 2019</a:t>
            </a:r>
            <a:endParaRPr lang="de-DE" dirty="0"/>
          </a:p>
        </p:txBody>
      </p:sp>
      <p:sp>
        <p:nvSpPr>
          <p:cNvPr id="3" name="Заголовок 2">
            <a:extLst>
              <a:ext uri="{FF2B5EF4-FFF2-40B4-BE49-F238E27FC236}">
                <a16:creationId xmlns:a16="http://schemas.microsoft.com/office/drawing/2014/main" id="{A3C3269C-5A96-4270-A66A-9D741E058BD0}"/>
              </a:ext>
            </a:extLst>
          </p:cNvPr>
          <p:cNvSpPr>
            <a:spLocks noGrp="1"/>
          </p:cNvSpPr>
          <p:nvPr>
            <p:ph type="title"/>
          </p:nvPr>
        </p:nvSpPr>
        <p:spPr/>
        <p:txBody>
          <a:bodyPr/>
          <a:lstStyle/>
          <a:p>
            <a:r>
              <a:rPr lang="ru-RU" i="1" dirty="0"/>
              <a:t>Заходим на </a:t>
            </a:r>
            <a:r>
              <a:rPr lang="en-GB" i="1" dirty="0">
                <a:hlinkClick r:id="rId2"/>
              </a:rPr>
              <a:t>https://www.mendeley.com</a:t>
            </a:r>
            <a:r>
              <a:rPr lang="en-GB" i="1" dirty="0"/>
              <a:t> </a:t>
            </a:r>
          </a:p>
        </p:txBody>
      </p:sp>
      <p:pic>
        <p:nvPicPr>
          <p:cNvPr id="5" name="Рисунок 4">
            <a:extLst>
              <a:ext uri="{FF2B5EF4-FFF2-40B4-BE49-F238E27FC236}">
                <a16:creationId xmlns:a16="http://schemas.microsoft.com/office/drawing/2014/main" id="{46693A62-55B2-4967-8BE0-7841A1888F0A}"/>
              </a:ext>
            </a:extLst>
          </p:cNvPr>
          <p:cNvPicPr>
            <a:picLocks noChangeAspect="1"/>
          </p:cNvPicPr>
          <p:nvPr/>
        </p:nvPicPr>
        <p:blipFill>
          <a:blip r:embed="rId3"/>
          <a:stretch>
            <a:fillRect/>
          </a:stretch>
        </p:blipFill>
        <p:spPr>
          <a:xfrm>
            <a:off x="704537" y="941507"/>
            <a:ext cx="7734925" cy="33680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8128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0661B026-786D-431B-992E-8CC5A142EF14}"/>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52DF7008-52E6-4743-83B0-A656B91D61CB}"/>
              </a:ext>
            </a:extLst>
          </p:cNvPr>
          <p:cNvSpPr>
            <a:spLocks noGrp="1"/>
          </p:cNvSpPr>
          <p:nvPr>
            <p:ph type="title"/>
          </p:nvPr>
        </p:nvSpPr>
        <p:spPr/>
        <p:txBody>
          <a:bodyPr/>
          <a:lstStyle/>
          <a:p>
            <a:r>
              <a:rPr lang="ru-RU" dirty="0"/>
              <a:t>Создание профиля</a:t>
            </a:r>
            <a:endParaRPr lang="en-GB" dirty="0"/>
          </a:p>
        </p:txBody>
      </p:sp>
      <p:pic>
        <p:nvPicPr>
          <p:cNvPr id="4" name="Рисунок 3">
            <a:extLst>
              <a:ext uri="{FF2B5EF4-FFF2-40B4-BE49-F238E27FC236}">
                <a16:creationId xmlns:a16="http://schemas.microsoft.com/office/drawing/2014/main" id="{3A7277F2-5286-45DC-A2B0-E276CF56B42A}"/>
              </a:ext>
            </a:extLst>
          </p:cNvPr>
          <p:cNvPicPr>
            <a:picLocks noChangeAspect="1"/>
          </p:cNvPicPr>
          <p:nvPr/>
        </p:nvPicPr>
        <p:blipFill>
          <a:blip r:embed="rId2"/>
          <a:stretch>
            <a:fillRect/>
          </a:stretch>
        </p:blipFill>
        <p:spPr>
          <a:xfrm>
            <a:off x="2463455" y="970352"/>
            <a:ext cx="4217089" cy="3423630"/>
          </a:xfrm>
          <a:prstGeom prst="rect">
            <a:avLst/>
          </a:prstGeom>
          <a:ln>
            <a:noFill/>
          </a:ln>
          <a:effectLst>
            <a:outerShdw blurRad="292100" dist="139700" dir="2700000" algn="tl" rotWithShape="0">
              <a:srgbClr val="333333">
                <a:alpha val="65000"/>
              </a:srgbClr>
            </a:outerShdw>
          </a:effectLst>
        </p:spPr>
      </p:pic>
      <p:sp>
        <p:nvSpPr>
          <p:cNvPr id="5" name="Прямоугольник 4">
            <a:extLst>
              <a:ext uri="{FF2B5EF4-FFF2-40B4-BE49-F238E27FC236}">
                <a16:creationId xmlns:a16="http://schemas.microsoft.com/office/drawing/2014/main" id="{4469F1E8-4118-4931-A9CB-48C2681006EA}"/>
              </a:ext>
            </a:extLst>
          </p:cNvPr>
          <p:cNvSpPr/>
          <p:nvPr/>
        </p:nvSpPr>
        <p:spPr>
          <a:xfrm>
            <a:off x="262217" y="1670822"/>
            <a:ext cx="8727142" cy="1200329"/>
          </a:xfrm>
          <a:prstGeom prst="rect">
            <a:avLst/>
          </a:prstGeom>
          <a:solidFill>
            <a:schemeClr val="bg1">
              <a:alpha val="50196"/>
            </a:schemeClr>
          </a:solidFill>
          <a:ln>
            <a:solidFill>
              <a:srgbClr val="000000">
                <a:alpha val="43922"/>
              </a:srgbClr>
            </a:solidFill>
          </a:ln>
        </p:spPr>
        <p:txBody>
          <a:bodyPr wrap="square" lIns="91440" tIns="45720" rIns="91440" bIns="45720">
            <a:spAutoFit/>
          </a:bodyPr>
          <a:lstStyle/>
          <a:p>
            <a:pPr algn="ctr"/>
            <a:r>
              <a:rPr lang="ru-RU" sz="2400" cap="none" spc="0" dirty="0">
                <a:ln w="22225">
                  <a:solidFill>
                    <a:schemeClr val="accent2"/>
                  </a:solidFill>
                  <a:prstDash val="solid"/>
                </a:ln>
                <a:solidFill>
                  <a:srgbClr val="FF6C00"/>
                </a:solidFill>
                <a:effectLst/>
              </a:rPr>
              <a:t>Если у Вас уже есть учетная запись </a:t>
            </a:r>
            <a:r>
              <a:rPr lang="en-GB" sz="2400" cap="none" spc="0" dirty="0">
                <a:ln w="22225">
                  <a:solidFill>
                    <a:schemeClr val="accent2"/>
                  </a:solidFill>
                  <a:prstDash val="solid"/>
                </a:ln>
                <a:solidFill>
                  <a:srgbClr val="FF6C00"/>
                </a:solidFill>
                <a:effectLst/>
              </a:rPr>
              <a:t>Scopus</a:t>
            </a:r>
          </a:p>
          <a:p>
            <a:pPr algn="ctr"/>
            <a:r>
              <a:rPr lang="ru-RU" sz="2400" dirty="0">
                <a:ln w="22225">
                  <a:solidFill>
                    <a:schemeClr val="accent2"/>
                  </a:solidFill>
                  <a:prstDash val="solid"/>
                </a:ln>
                <a:solidFill>
                  <a:srgbClr val="FF6C00"/>
                </a:solidFill>
              </a:rPr>
              <a:t>или </a:t>
            </a:r>
            <a:r>
              <a:rPr lang="en-GB" sz="2400" dirty="0">
                <a:ln w="22225">
                  <a:solidFill>
                    <a:schemeClr val="accent2"/>
                  </a:solidFill>
                  <a:prstDash val="solid"/>
                </a:ln>
                <a:solidFill>
                  <a:srgbClr val="FF6C00"/>
                </a:solidFill>
              </a:rPr>
              <a:t>ScienceDirect, </a:t>
            </a:r>
            <a:r>
              <a:rPr lang="ru-RU" sz="2400" dirty="0">
                <a:ln w="22225">
                  <a:solidFill>
                    <a:schemeClr val="accent2"/>
                  </a:solidFill>
                  <a:prstDash val="solid"/>
                </a:ln>
                <a:solidFill>
                  <a:srgbClr val="FF6C00"/>
                </a:solidFill>
              </a:rPr>
              <a:t>регистрироваться повторно</a:t>
            </a:r>
          </a:p>
          <a:p>
            <a:pPr algn="ctr"/>
            <a:r>
              <a:rPr lang="ru-RU" sz="2400" cap="none" spc="0" dirty="0">
                <a:ln w="22225">
                  <a:solidFill>
                    <a:schemeClr val="accent2"/>
                  </a:solidFill>
                  <a:prstDash val="solid"/>
                </a:ln>
                <a:solidFill>
                  <a:srgbClr val="FF6C00"/>
                </a:solidFill>
                <a:effectLst/>
              </a:rPr>
              <a:t>не надо – используйте ее</a:t>
            </a:r>
          </a:p>
        </p:txBody>
      </p:sp>
    </p:spTree>
    <p:extLst>
      <p:ext uri="{BB962C8B-B14F-4D97-AF65-F5344CB8AC3E}">
        <p14:creationId xmlns:p14="http://schemas.microsoft.com/office/powerpoint/2010/main" val="191914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39F959-5B96-40FF-AE44-74127608A8B5}"/>
              </a:ext>
            </a:extLst>
          </p:cNvPr>
          <p:cNvPicPr>
            <a:picLocks noChangeAspect="1"/>
          </p:cNvPicPr>
          <p:nvPr/>
        </p:nvPicPr>
        <p:blipFill>
          <a:blip r:embed="rId2"/>
          <a:stretch>
            <a:fillRect/>
          </a:stretch>
        </p:blipFill>
        <p:spPr>
          <a:xfrm>
            <a:off x="201705" y="905842"/>
            <a:ext cx="8505265" cy="2752134"/>
          </a:xfrm>
          <a:prstGeom prst="rect">
            <a:avLst/>
          </a:prstGeom>
          <a:ln>
            <a:noFill/>
          </a:ln>
          <a:effectLst>
            <a:outerShdw blurRad="292100" dist="139700" dir="2700000" algn="tl" rotWithShape="0">
              <a:srgbClr val="333333">
                <a:alpha val="65000"/>
              </a:srgbClr>
            </a:outerShdw>
          </a:effectLst>
        </p:spPr>
      </p:pic>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p:txBody>
          <a:bodyPr/>
          <a:lstStyle/>
          <a:p>
            <a:r>
              <a:rPr lang="ru-RU" dirty="0"/>
              <a:t>Работа с библиотекой</a:t>
            </a:r>
            <a:endParaRPr lang="en-GB" dirty="0"/>
          </a:p>
        </p:txBody>
      </p:sp>
      <p:sp>
        <p:nvSpPr>
          <p:cNvPr id="5" name="Стрелка: вверх 4">
            <a:extLst>
              <a:ext uri="{FF2B5EF4-FFF2-40B4-BE49-F238E27FC236}">
                <a16:creationId xmlns:a16="http://schemas.microsoft.com/office/drawing/2014/main" id="{2AEAC9DC-7936-4F8A-8EB0-E7EF4D5F379A}"/>
              </a:ext>
            </a:extLst>
          </p:cNvPr>
          <p:cNvSpPr/>
          <p:nvPr/>
        </p:nvSpPr>
        <p:spPr>
          <a:xfrm>
            <a:off x="4454337" y="1059127"/>
            <a:ext cx="400450" cy="741399"/>
          </a:xfrm>
          <a:prstGeom prs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60E07E2D-1937-4D37-A7A9-7224E42E61EB}"/>
              </a:ext>
            </a:extLst>
          </p:cNvPr>
          <p:cNvPicPr>
            <a:picLocks noChangeAspect="1"/>
          </p:cNvPicPr>
          <p:nvPr/>
        </p:nvPicPr>
        <p:blipFill>
          <a:blip r:embed="rId3"/>
          <a:stretch>
            <a:fillRect/>
          </a:stretch>
        </p:blipFill>
        <p:spPr>
          <a:xfrm>
            <a:off x="2884393" y="1862418"/>
            <a:ext cx="5822577" cy="26068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644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p:txBody>
          <a:bodyPr/>
          <a:lstStyle/>
          <a:p>
            <a:r>
              <a:rPr lang="ru-RU" dirty="0">
                <a:solidFill>
                  <a:srgbClr val="1E1E1D"/>
                </a:solidFill>
                <a:latin typeface="Helvetica Neue"/>
                <a:cs typeface="Helvetica Neue"/>
                <a:sym typeface="Georgia" charset="0"/>
              </a:rPr>
              <a:t>Скачать</a:t>
            </a:r>
            <a:r>
              <a:rPr lang="en-US" dirty="0">
                <a:solidFill>
                  <a:srgbClr val="1E1E1D"/>
                </a:solidFill>
                <a:latin typeface="Helvetica Neue"/>
                <a:cs typeface="Helvetica Neue"/>
                <a:sym typeface="Georgia" charset="0"/>
              </a:rPr>
              <a:t> Mendeley Desktop</a:t>
            </a:r>
            <a:endParaRPr lang="en-US" dirty="0">
              <a:solidFill>
                <a:srgbClr val="1E1E1D"/>
              </a:solidFill>
              <a:latin typeface="Helvetica Neue"/>
              <a:cs typeface="Helvetica Neue"/>
            </a:endParaRPr>
          </a:p>
        </p:txBody>
      </p:sp>
      <p:pic>
        <p:nvPicPr>
          <p:cNvPr id="4" name="Picture 3">
            <a:extLst>
              <a:ext uri="{FF2B5EF4-FFF2-40B4-BE49-F238E27FC236}">
                <a16:creationId xmlns:a16="http://schemas.microsoft.com/office/drawing/2014/main" id="{0FB0FC80-A46A-402B-84FF-47D5FC7BF7C1}"/>
              </a:ext>
            </a:extLst>
          </p:cNvPr>
          <p:cNvPicPr>
            <a:picLocks noChangeAspect="1"/>
          </p:cNvPicPr>
          <p:nvPr/>
        </p:nvPicPr>
        <p:blipFill>
          <a:blip r:embed="rId2"/>
          <a:stretch>
            <a:fillRect/>
          </a:stretch>
        </p:blipFill>
        <p:spPr>
          <a:xfrm>
            <a:off x="576263" y="873249"/>
            <a:ext cx="7734494" cy="3397001"/>
          </a:xfrm>
          <a:prstGeom prst="rect">
            <a:avLst/>
          </a:prstGeom>
          <a:ln>
            <a:noFill/>
          </a:ln>
          <a:effectLst>
            <a:outerShdw blurRad="292100" dist="139700" dir="2700000" algn="tl" rotWithShape="0">
              <a:srgbClr val="333333">
                <a:alpha val="65000"/>
              </a:srgbClr>
            </a:outerShdw>
          </a:effectLst>
        </p:spPr>
      </p:pic>
      <p:sp>
        <p:nvSpPr>
          <p:cNvPr id="9" name="Стрелка: вверх 4">
            <a:extLst>
              <a:ext uri="{FF2B5EF4-FFF2-40B4-BE49-F238E27FC236}">
                <a16:creationId xmlns:a16="http://schemas.microsoft.com/office/drawing/2014/main" id="{0C2E9729-E805-4A14-B9B3-C4664307BC2F}"/>
              </a:ext>
            </a:extLst>
          </p:cNvPr>
          <p:cNvSpPr/>
          <p:nvPr/>
        </p:nvSpPr>
        <p:spPr>
          <a:xfrm rot="10800000">
            <a:off x="6948766" y="1270746"/>
            <a:ext cx="400450" cy="697867"/>
          </a:xfrm>
          <a:prstGeom prs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1927E86-8215-4B31-B94F-C4966A7615EC}"/>
              </a:ext>
            </a:extLst>
          </p:cNvPr>
          <p:cNvPicPr>
            <a:picLocks noChangeAspect="1"/>
          </p:cNvPicPr>
          <p:nvPr/>
        </p:nvPicPr>
        <p:blipFill>
          <a:blip r:embed="rId3"/>
          <a:stretch>
            <a:fillRect/>
          </a:stretch>
        </p:blipFill>
        <p:spPr>
          <a:xfrm>
            <a:off x="3556747" y="1968046"/>
            <a:ext cx="4754010" cy="23022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807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76264" y="289693"/>
            <a:ext cx="3357002" cy="462759"/>
          </a:xfrm>
        </p:spPr>
        <p:txBody>
          <a:bodyPr/>
          <a:lstStyle/>
          <a:p>
            <a:r>
              <a:rPr lang="en-GB" dirty="0"/>
              <a:t>Mendeley Desktop</a:t>
            </a:r>
          </a:p>
        </p:txBody>
      </p:sp>
      <p:pic>
        <p:nvPicPr>
          <p:cNvPr id="4" name="Picture 3">
            <a:extLst>
              <a:ext uri="{FF2B5EF4-FFF2-40B4-BE49-F238E27FC236}">
                <a16:creationId xmlns:a16="http://schemas.microsoft.com/office/drawing/2014/main" id="{33858885-5E44-4181-9333-45DA832378E1}"/>
              </a:ext>
            </a:extLst>
          </p:cNvPr>
          <p:cNvPicPr>
            <a:picLocks noChangeAspect="1"/>
          </p:cNvPicPr>
          <p:nvPr/>
        </p:nvPicPr>
        <p:blipFill>
          <a:blip r:embed="rId2"/>
          <a:stretch>
            <a:fillRect/>
          </a:stretch>
        </p:blipFill>
        <p:spPr>
          <a:xfrm>
            <a:off x="576262" y="800782"/>
            <a:ext cx="8171050" cy="35419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78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76263" y="289693"/>
            <a:ext cx="7747466" cy="462759"/>
          </a:xfrm>
        </p:spPr>
        <p:txBody>
          <a:bodyPr/>
          <a:lstStyle/>
          <a:p>
            <a:r>
              <a:rPr lang="ru-RU" dirty="0"/>
              <a:t>Добавление</a:t>
            </a:r>
            <a:r>
              <a:rPr lang="en-GB" dirty="0"/>
              <a:t> </a:t>
            </a:r>
            <a:r>
              <a:rPr lang="ru-RU" dirty="0"/>
              <a:t>документов «</a:t>
            </a:r>
            <a:r>
              <a:rPr lang="en-US" dirty="0"/>
              <a:t>Drag and Drop</a:t>
            </a:r>
            <a:r>
              <a:rPr lang="ru-RU" dirty="0"/>
              <a:t>»</a:t>
            </a:r>
            <a:endParaRPr lang="en-GB" dirty="0"/>
          </a:p>
        </p:txBody>
      </p:sp>
      <p:pic>
        <p:nvPicPr>
          <p:cNvPr id="4" name="Picture 3">
            <a:extLst>
              <a:ext uri="{FF2B5EF4-FFF2-40B4-BE49-F238E27FC236}">
                <a16:creationId xmlns:a16="http://schemas.microsoft.com/office/drawing/2014/main" id="{33858885-5E44-4181-9333-45DA832378E1}"/>
              </a:ext>
            </a:extLst>
          </p:cNvPr>
          <p:cNvPicPr>
            <a:picLocks noChangeAspect="1"/>
          </p:cNvPicPr>
          <p:nvPr/>
        </p:nvPicPr>
        <p:blipFill>
          <a:blip r:embed="rId2"/>
          <a:stretch>
            <a:fillRect/>
          </a:stretch>
        </p:blipFill>
        <p:spPr>
          <a:xfrm>
            <a:off x="1695128" y="793958"/>
            <a:ext cx="7179931" cy="3112312"/>
          </a:xfrm>
          <a:prstGeom prst="rect">
            <a:avLst/>
          </a:prstGeom>
          <a:ln>
            <a:noFill/>
          </a:ln>
          <a:effectLst>
            <a:outerShdw blurRad="292100" dist="139700" dir="2700000" algn="tl" rotWithShape="0">
              <a:srgbClr val="333333">
                <a:alpha val="65000"/>
              </a:srgbClr>
            </a:outerShdw>
          </a:effectLst>
        </p:spPr>
      </p:pic>
      <p:pic>
        <p:nvPicPr>
          <p:cNvPr id="5" name="Picture 4" descr="imageedit_2_6960444830.png">
            <a:extLst>
              <a:ext uri="{FF2B5EF4-FFF2-40B4-BE49-F238E27FC236}">
                <a16:creationId xmlns:a16="http://schemas.microsoft.com/office/drawing/2014/main" id="{6AF3AD5D-4368-4321-AAE0-2033C3B345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71750"/>
            <a:ext cx="1907465" cy="1907465"/>
          </a:xfrm>
          <a:prstGeom prst="rect">
            <a:avLst/>
          </a:prstGeom>
        </p:spPr>
      </p:pic>
      <p:cxnSp>
        <p:nvCxnSpPr>
          <p:cNvPr id="6" name="Connector: Curved 5">
            <a:extLst>
              <a:ext uri="{FF2B5EF4-FFF2-40B4-BE49-F238E27FC236}">
                <a16:creationId xmlns:a16="http://schemas.microsoft.com/office/drawing/2014/main" id="{BACF98CA-04D2-414F-98D9-B7B32588F69B}"/>
              </a:ext>
            </a:extLst>
          </p:cNvPr>
          <p:cNvCxnSpPr>
            <a:cxnSpLocks/>
          </p:cNvCxnSpPr>
          <p:nvPr/>
        </p:nvCxnSpPr>
        <p:spPr>
          <a:xfrm>
            <a:off x="1472453" y="3045759"/>
            <a:ext cx="1290918" cy="618568"/>
          </a:xfrm>
          <a:prstGeom prst="curvedConnector3">
            <a:avLst>
              <a:gd name="adj1" fmla="val 50000"/>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401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76263" y="289693"/>
            <a:ext cx="7747466" cy="462759"/>
          </a:xfrm>
        </p:spPr>
        <p:txBody>
          <a:bodyPr/>
          <a:lstStyle/>
          <a:p>
            <a:r>
              <a:rPr lang="ru-RU" dirty="0"/>
              <a:t>Добавление</a:t>
            </a:r>
            <a:r>
              <a:rPr lang="en-GB" dirty="0"/>
              <a:t> </a:t>
            </a:r>
            <a:r>
              <a:rPr lang="ru-RU" dirty="0"/>
              <a:t>документов через </a:t>
            </a:r>
            <a:r>
              <a:rPr lang="en-GB" dirty="0"/>
              <a:t>Menu</a:t>
            </a:r>
          </a:p>
        </p:txBody>
      </p:sp>
      <p:pic>
        <p:nvPicPr>
          <p:cNvPr id="9" name="Picture 2" descr="Screenshot 2014-03-11 14.37.28.png">
            <a:extLst>
              <a:ext uri="{FF2B5EF4-FFF2-40B4-BE49-F238E27FC236}">
                <a16:creationId xmlns:a16="http://schemas.microsoft.com/office/drawing/2014/main" id="{B5413254-1C36-4D5F-A156-1506EEA098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4184" y="1421641"/>
            <a:ext cx="6006781" cy="2940532"/>
          </a:xfrm>
          <a:prstGeom prst="rect">
            <a:avLst/>
          </a:prstGeom>
          <a:ln>
            <a:noFill/>
          </a:ln>
          <a:effectLst>
            <a:outerShdw blurRad="292100" dist="139700" dir="2700000" algn="tl" rotWithShape="0">
              <a:srgbClr val="333333">
                <a:alpha val="65000"/>
              </a:srgbClr>
            </a:outerShdw>
          </a:effectLst>
        </p:spPr>
      </p:pic>
      <p:sp>
        <p:nvSpPr>
          <p:cNvPr id="10" name="Rectangle 4">
            <a:extLst>
              <a:ext uri="{FF2B5EF4-FFF2-40B4-BE49-F238E27FC236}">
                <a16:creationId xmlns:a16="http://schemas.microsoft.com/office/drawing/2014/main" id="{614A5C72-F1AA-4195-84E3-1A2DB1547F5B}"/>
              </a:ext>
            </a:extLst>
          </p:cNvPr>
          <p:cNvSpPr>
            <a:spLocks noChangeArrowheads="1"/>
          </p:cNvSpPr>
          <p:nvPr/>
        </p:nvSpPr>
        <p:spPr bwMode="auto">
          <a:xfrm>
            <a:off x="238149" y="932071"/>
            <a:ext cx="2679863" cy="523220"/>
          </a:xfrm>
          <a:prstGeom prst="rect">
            <a:avLst/>
          </a:prstGeom>
          <a:noFill/>
          <a:ln>
            <a:noFill/>
          </a:ln>
        </p:spPr>
        <p:txBody>
          <a:bodyPr wrap="square">
            <a:spAutoFit/>
          </a:bodyPr>
          <a:lstStyle/>
          <a:p>
            <a:r>
              <a:rPr lang="ru-RU" sz="1400" dirty="0">
                <a:solidFill>
                  <a:srgbClr val="1E1E1D"/>
                </a:solidFill>
                <a:latin typeface="Helvetica Neue"/>
                <a:cs typeface="Helvetica Neue"/>
                <a:sym typeface="Georgia" charset="0"/>
              </a:rPr>
              <a:t>Выбор файл или папки для добавления с жесткого диска</a:t>
            </a:r>
            <a:endParaRPr lang="en-US" sz="1400" dirty="0">
              <a:solidFill>
                <a:srgbClr val="1E1E1D"/>
              </a:solidFill>
              <a:latin typeface="Helvetica Neue"/>
              <a:cs typeface="Helvetica Neue"/>
            </a:endParaRPr>
          </a:p>
        </p:txBody>
      </p:sp>
      <p:sp>
        <p:nvSpPr>
          <p:cNvPr id="11" name="Right Arrow 18">
            <a:extLst>
              <a:ext uri="{FF2B5EF4-FFF2-40B4-BE49-F238E27FC236}">
                <a16:creationId xmlns:a16="http://schemas.microsoft.com/office/drawing/2014/main" id="{34B10BB5-E91C-4963-B3E4-2B73C8CE0B43}"/>
              </a:ext>
            </a:extLst>
          </p:cNvPr>
          <p:cNvSpPr>
            <a:spLocks noChangeArrowheads="1"/>
          </p:cNvSpPr>
          <p:nvPr/>
        </p:nvSpPr>
        <p:spPr bwMode="auto">
          <a:xfrm>
            <a:off x="1820028" y="1973251"/>
            <a:ext cx="675572" cy="146038"/>
          </a:xfrm>
          <a:prstGeom prst="rightArrow">
            <a:avLst>
              <a:gd name="adj1" fmla="val 73009"/>
              <a:gd name="adj2" fmla="val 50085"/>
            </a:avLst>
          </a:prstGeom>
          <a:solidFill>
            <a:schemeClr val="tx2"/>
          </a:solidFill>
          <a:ln w="25400">
            <a:solidFill>
              <a:schemeClr val="tx2"/>
            </a:solidFill>
            <a:round/>
            <a:headEnd/>
            <a:tailEnd/>
          </a:ln>
          <a:effectLst>
            <a:outerShdw blurRad="50800" dist="38100" dir="2700000" algn="tl" rotWithShape="0">
              <a:prstClr val="black">
                <a:alpha val="40000"/>
              </a:prstClr>
            </a:outerShdw>
          </a:effectLst>
        </p:spPr>
        <p:txBody>
          <a:bodyPr lIns="45719" tIns="45719" rIns="45719" bIns="45719" anchor="ctr"/>
          <a:lstStyle/>
          <a:p>
            <a:pPr marL="457200"/>
            <a:endParaRPr lang="en-US" sz="1400">
              <a:solidFill>
                <a:srgbClr val="1E1E1D"/>
              </a:solidFill>
              <a:latin typeface="Helvetica Neue"/>
              <a:cs typeface="Helvetica Neue"/>
            </a:endParaRPr>
          </a:p>
        </p:txBody>
      </p:sp>
      <p:sp>
        <p:nvSpPr>
          <p:cNvPr id="12" name="Rectangle 6">
            <a:extLst>
              <a:ext uri="{FF2B5EF4-FFF2-40B4-BE49-F238E27FC236}">
                <a16:creationId xmlns:a16="http://schemas.microsoft.com/office/drawing/2014/main" id="{8AAB1DB5-5577-44B5-A969-740124B98FA2}"/>
              </a:ext>
            </a:extLst>
          </p:cNvPr>
          <p:cNvSpPr>
            <a:spLocks noChangeArrowheads="1"/>
          </p:cNvSpPr>
          <p:nvPr/>
        </p:nvSpPr>
        <p:spPr bwMode="auto">
          <a:xfrm>
            <a:off x="284496" y="1779284"/>
            <a:ext cx="1711674" cy="523220"/>
          </a:xfrm>
          <a:prstGeom prst="rect">
            <a:avLst/>
          </a:prstGeom>
          <a:noFill/>
          <a:ln>
            <a:noFill/>
          </a:ln>
        </p:spPr>
        <p:txBody>
          <a:bodyPr wrap="square">
            <a:spAutoFit/>
          </a:bodyPr>
          <a:lstStyle/>
          <a:p>
            <a:pPr algn="ctr"/>
            <a:r>
              <a:rPr lang="ru-RU" sz="1400" dirty="0">
                <a:solidFill>
                  <a:srgbClr val="1E1E1D"/>
                </a:solidFill>
                <a:latin typeface="Helvetica Neue"/>
                <a:cs typeface="Helvetica Neue"/>
                <a:sym typeface="Georgia" charset="0"/>
              </a:rPr>
              <a:t>Слежение за папкой</a:t>
            </a:r>
            <a:endParaRPr lang="en-US" sz="1400" dirty="0">
              <a:solidFill>
                <a:srgbClr val="1E1E1D"/>
              </a:solidFill>
              <a:latin typeface="Helvetica Neue"/>
              <a:cs typeface="Helvetica Neue"/>
              <a:sym typeface="Georgia" charset="0"/>
            </a:endParaRPr>
          </a:p>
        </p:txBody>
      </p:sp>
      <p:sp>
        <p:nvSpPr>
          <p:cNvPr id="13" name="Rectangle 7">
            <a:extLst>
              <a:ext uri="{FF2B5EF4-FFF2-40B4-BE49-F238E27FC236}">
                <a16:creationId xmlns:a16="http://schemas.microsoft.com/office/drawing/2014/main" id="{9FB04B3C-0945-4357-B119-3629328A5233}"/>
              </a:ext>
            </a:extLst>
          </p:cNvPr>
          <p:cNvSpPr>
            <a:spLocks noChangeArrowheads="1"/>
          </p:cNvSpPr>
          <p:nvPr/>
        </p:nvSpPr>
        <p:spPr bwMode="auto">
          <a:xfrm>
            <a:off x="1043999" y="2654241"/>
            <a:ext cx="1200575" cy="523220"/>
          </a:xfrm>
          <a:prstGeom prst="rect">
            <a:avLst/>
          </a:prstGeom>
          <a:noFill/>
          <a:ln>
            <a:noFill/>
          </a:ln>
        </p:spPr>
        <p:txBody>
          <a:bodyPr wrap="square">
            <a:spAutoFit/>
          </a:bodyPr>
          <a:lstStyle/>
          <a:p>
            <a:pPr algn="ctr"/>
            <a:r>
              <a:rPr lang="ru-RU" sz="1400" dirty="0">
                <a:solidFill>
                  <a:srgbClr val="1E1E1D"/>
                </a:solidFill>
                <a:latin typeface="Helvetica Neue"/>
                <a:cs typeface="Helvetica Neue"/>
                <a:sym typeface="Georgia" charset="0"/>
              </a:rPr>
              <a:t>Добавление вручную</a:t>
            </a:r>
            <a:endParaRPr lang="en-US" sz="1400" dirty="0">
              <a:solidFill>
                <a:srgbClr val="1E1E1D"/>
              </a:solidFill>
              <a:latin typeface="Helvetica Neue"/>
              <a:cs typeface="Helvetica Neue"/>
            </a:endParaRPr>
          </a:p>
        </p:txBody>
      </p:sp>
      <p:sp>
        <p:nvSpPr>
          <p:cNvPr id="14" name="Rectangle 9">
            <a:extLst>
              <a:ext uri="{FF2B5EF4-FFF2-40B4-BE49-F238E27FC236}">
                <a16:creationId xmlns:a16="http://schemas.microsoft.com/office/drawing/2014/main" id="{61F91564-CF1C-47C8-B8CF-7BA6C99DF23A}"/>
              </a:ext>
            </a:extLst>
          </p:cNvPr>
          <p:cNvSpPr>
            <a:spLocks noChangeArrowheads="1"/>
          </p:cNvSpPr>
          <p:nvPr/>
        </p:nvSpPr>
        <p:spPr bwMode="auto">
          <a:xfrm>
            <a:off x="5110635" y="852869"/>
            <a:ext cx="2410596" cy="523220"/>
          </a:xfrm>
          <a:prstGeom prst="rect">
            <a:avLst/>
          </a:prstGeom>
          <a:noFill/>
          <a:ln>
            <a:noFill/>
          </a:ln>
        </p:spPr>
        <p:txBody>
          <a:bodyPr wrap="none">
            <a:spAutoFit/>
          </a:bodyPr>
          <a:lstStyle/>
          <a:p>
            <a:pPr algn="ctr"/>
            <a:r>
              <a:rPr lang="ru-RU" sz="1400" dirty="0">
                <a:solidFill>
                  <a:srgbClr val="1E1E1D"/>
                </a:solidFill>
                <a:latin typeface="Helvetica Neue"/>
                <a:cs typeface="Helvetica Neue"/>
                <a:sym typeface="Georgia" charset="0"/>
              </a:rPr>
              <a:t>Импорт ссылок из</a:t>
            </a:r>
            <a:endParaRPr lang="en-US" sz="1400" dirty="0">
              <a:solidFill>
                <a:srgbClr val="1E1E1D"/>
              </a:solidFill>
              <a:latin typeface="Helvetica Neue"/>
              <a:cs typeface="Helvetica Neue"/>
              <a:sym typeface="Georgia" charset="0"/>
            </a:endParaRPr>
          </a:p>
          <a:p>
            <a:pPr algn="ctr"/>
            <a:r>
              <a:rPr lang="en-US" sz="1400" dirty="0" err="1">
                <a:solidFill>
                  <a:srgbClr val="1E1E1D"/>
                </a:solidFill>
                <a:latin typeface="Helvetica Neue"/>
                <a:cs typeface="Helvetica Neue"/>
                <a:sym typeface="Georgia" charset="0"/>
              </a:rPr>
              <a:t>BibTex</a:t>
            </a:r>
            <a:r>
              <a:rPr lang="en-US" sz="1400" dirty="0">
                <a:solidFill>
                  <a:srgbClr val="1E1E1D"/>
                </a:solidFill>
                <a:latin typeface="Helvetica Neue"/>
                <a:cs typeface="Helvetica Neue"/>
                <a:sym typeface="Georgia" charset="0"/>
              </a:rPr>
              <a:t>, Endnote</a:t>
            </a:r>
            <a:r>
              <a:rPr lang="ru-RU" sz="1400" dirty="0">
                <a:solidFill>
                  <a:srgbClr val="1E1E1D"/>
                </a:solidFill>
                <a:latin typeface="Helvetica Neue"/>
                <a:cs typeface="Helvetica Neue"/>
                <a:sym typeface="Georgia" charset="0"/>
              </a:rPr>
              <a:t> или </a:t>
            </a:r>
            <a:r>
              <a:rPr lang="en-US" sz="1400" dirty="0" err="1">
                <a:solidFill>
                  <a:srgbClr val="1E1E1D"/>
                </a:solidFill>
                <a:latin typeface="Helvetica Neue"/>
                <a:cs typeface="Helvetica Neue"/>
                <a:sym typeface="Georgia" charset="0"/>
              </a:rPr>
              <a:t>Zotero</a:t>
            </a:r>
            <a:endParaRPr lang="en-US" sz="1400" dirty="0">
              <a:solidFill>
                <a:srgbClr val="1E1E1D"/>
              </a:solidFill>
              <a:latin typeface="Helvetica Neue"/>
              <a:cs typeface="Helvetica Neue"/>
              <a:sym typeface="Georgia" charset="0"/>
            </a:endParaRPr>
          </a:p>
        </p:txBody>
      </p:sp>
      <p:sp>
        <p:nvSpPr>
          <p:cNvPr id="15" name="Down Arrow 19">
            <a:extLst>
              <a:ext uri="{FF2B5EF4-FFF2-40B4-BE49-F238E27FC236}">
                <a16:creationId xmlns:a16="http://schemas.microsoft.com/office/drawing/2014/main" id="{31F91F7B-BD43-4885-BE9F-72E4A53C03BA}"/>
              </a:ext>
            </a:extLst>
          </p:cNvPr>
          <p:cNvSpPr/>
          <p:nvPr/>
        </p:nvSpPr>
        <p:spPr>
          <a:xfrm>
            <a:off x="5876460" y="1358913"/>
            <a:ext cx="349530" cy="1068281"/>
          </a:xfrm>
          <a:prstGeom prst="downArrow">
            <a:avLst/>
          </a:prstGeom>
          <a:solidFill>
            <a:schemeClr val="tx2"/>
          </a:solidFill>
          <a:ln>
            <a:solidFill>
              <a:srgbClr val="91919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1E1E1D"/>
              </a:solidFill>
            </a:endParaRPr>
          </a:p>
        </p:txBody>
      </p:sp>
      <p:sp>
        <p:nvSpPr>
          <p:cNvPr id="16" name="Bent Arrow 22">
            <a:extLst>
              <a:ext uri="{FF2B5EF4-FFF2-40B4-BE49-F238E27FC236}">
                <a16:creationId xmlns:a16="http://schemas.microsoft.com/office/drawing/2014/main" id="{115ED2A9-0E8A-40B3-9956-466BCA989599}"/>
              </a:ext>
            </a:extLst>
          </p:cNvPr>
          <p:cNvSpPr/>
          <p:nvPr/>
        </p:nvSpPr>
        <p:spPr>
          <a:xfrm>
            <a:off x="1820028" y="2163436"/>
            <a:ext cx="706563" cy="494104"/>
          </a:xfrm>
          <a:prstGeom prst="bentArrow">
            <a:avLst/>
          </a:prstGeom>
          <a:solidFill>
            <a:schemeClr val="tx2"/>
          </a:solidFill>
          <a:ln>
            <a:solidFill>
              <a:srgbClr val="91919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1E1E1D"/>
              </a:solidFill>
              <a:latin typeface="Helvetica Neue"/>
              <a:cs typeface="Helvetica Neue"/>
            </a:endParaRPr>
          </a:p>
        </p:txBody>
      </p:sp>
      <p:sp>
        <p:nvSpPr>
          <p:cNvPr id="17" name="Bent Arrow 24">
            <a:extLst>
              <a:ext uri="{FF2B5EF4-FFF2-40B4-BE49-F238E27FC236}">
                <a16:creationId xmlns:a16="http://schemas.microsoft.com/office/drawing/2014/main" id="{21ECC10D-2798-42FD-A741-423AD8EE3D92}"/>
              </a:ext>
            </a:extLst>
          </p:cNvPr>
          <p:cNvSpPr/>
          <p:nvPr/>
        </p:nvSpPr>
        <p:spPr>
          <a:xfrm flipV="1">
            <a:off x="1828800" y="1409669"/>
            <a:ext cx="689020" cy="523221"/>
          </a:xfrm>
          <a:prstGeom prst="bentArrow">
            <a:avLst/>
          </a:prstGeom>
          <a:solidFill>
            <a:schemeClr val="tx2"/>
          </a:solidFill>
          <a:ln>
            <a:solidFill>
              <a:srgbClr val="91919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1E1E1D"/>
              </a:solidFill>
              <a:latin typeface="Helvetica Neue"/>
              <a:cs typeface="Helvetica Neue"/>
            </a:endParaRPr>
          </a:p>
        </p:txBody>
      </p:sp>
      <p:sp>
        <p:nvSpPr>
          <p:cNvPr id="18" name="Rectangle 4">
            <a:extLst>
              <a:ext uri="{FF2B5EF4-FFF2-40B4-BE49-F238E27FC236}">
                <a16:creationId xmlns:a16="http://schemas.microsoft.com/office/drawing/2014/main" id="{3F7036EB-C4E3-4E71-A89C-91A75D1B5A3B}"/>
              </a:ext>
            </a:extLst>
          </p:cNvPr>
          <p:cNvSpPr>
            <a:spLocks noChangeArrowheads="1"/>
          </p:cNvSpPr>
          <p:nvPr/>
        </p:nvSpPr>
        <p:spPr bwMode="auto">
          <a:xfrm>
            <a:off x="2495600" y="4531201"/>
            <a:ext cx="6243242" cy="400110"/>
          </a:xfrm>
          <a:prstGeom prst="rect">
            <a:avLst/>
          </a:prstGeom>
          <a:noFill/>
          <a:ln>
            <a:noFill/>
          </a:ln>
        </p:spPr>
        <p:txBody>
          <a:bodyPr wrap="square">
            <a:spAutoFit/>
          </a:bodyPr>
          <a:lstStyle/>
          <a:p>
            <a:pPr algn="r"/>
            <a:r>
              <a:rPr lang="ru-RU" sz="1000" dirty="0">
                <a:solidFill>
                  <a:srgbClr val="1E1E1D"/>
                </a:solidFill>
                <a:latin typeface="Helvetica Neue"/>
                <a:cs typeface="Helvetica Neue"/>
                <a:sym typeface="Georgia" charset="0"/>
              </a:rPr>
              <a:t>Инструкция по переносу данных в </a:t>
            </a:r>
            <a:r>
              <a:rPr lang="en-GB" sz="1000" dirty="0">
                <a:solidFill>
                  <a:srgbClr val="1E1E1D"/>
                </a:solidFill>
                <a:latin typeface="Helvetica Neue"/>
                <a:cs typeface="Helvetica Neue"/>
                <a:sym typeface="Georgia" charset="0"/>
              </a:rPr>
              <a:t>Mendeley: </a:t>
            </a:r>
            <a:r>
              <a:rPr lang="en-US" sz="1000" i="1" dirty="0">
                <a:solidFill>
                  <a:srgbClr val="0070C0"/>
                </a:solidFill>
                <a:latin typeface="Helvetica Neue"/>
                <a:cs typeface="Helvetica Neue"/>
                <a:sym typeface="Georgia" charset="0"/>
              </a:rPr>
              <a:t>http://elsevierscience.ru/files/pdf/Mendeley_Migration_Guide_Russian.pdf</a:t>
            </a:r>
            <a:endParaRPr lang="en-US" sz="1000" i="1" dirty="0">
              <a:solidFill>
                <a:srgbClr val="0070C0"/>
              </a:solidFill>
              <a:latin typeface="Helvetica Neue"/>
              <a:cs typeface="Helvetica Neue"/>
            </a:endParaRPr>
          </a:p>
        </p:txBody>
      </p:sp>
    </p:spTree>
    <p:extLst>
      <p:ext uri="{BB962C8B-B14F-4D97-AF65-F5344CB8AC3E}">
        <p14:creationId xmlns:p14="http://schemas.microsoft.com/office/powerpoint/2010/main" val="884716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a:xfrm>
            <a:off x="1044000" y="4531201"/>
            <a:ext cx="3086100" cy="162244"/>
          </a:xfrm>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76263" y="289693"/>
            <a:ext cx="5716961" cy="462759"/>
          </a:xfrm>
        </p:spPr>
        <p:txBody>
          <a:bodyPr/>
          <a:lstStyle/>
          <a:p>
            <a:r>
              <a:rPr lang="ru-RU" dirty="0"/>
              <a:t>Добавление</a:t>
            </a:r>
            <a:r>
              <a:rPr lang="en-GB" dirty="0"/>
              <a:t> </a:t>
            </a:r>
            <a:r>
              <a:rPr lang="ru-RU" dirty="0"/>
              <a:t>документов извне</a:t>
            </a:r>
            <a:endParaRPr lang="en-GB" dirty="0"/>
          </a:p>
        </p:txBody>
      </p:sp>
      <p:sp>
        <p:nvSpPr>
          <p:cNvPr id="8" name="Rectangle 7">
            <a:extLst>
              <a:ext uri="{FF2B5EF4-FFF2-40B4-BE49-F238E27FC236}">
                <a16:creationId xmlns:a16="http://schemas.microsoft.com/office/drawing/2014/main" id="{415FC9E8-5275-4AD1-8E1A-8F9F58FEE7A7}"/>
              </a:ext>
            </a:extLst>
          </p:cNvPr>
          <p:cNvSpPr/>
          <p:nvPr/>
        </p:nvSpPr>
        <p:spPr>
          <a:xfrm>
            <a:off x="732212" y="1121075"/>
            <a:ext cx="2813591" cy="369332"/>
          </a:xfrm>
          <a:prstGeom prst="rect">
            <a:avLst/>
          </a:prstGeom>
        </p:spPr>
        <p:txBody>
          <a:bodyPr wrap="none">
            <a:spAutoFit/>
          </a:bodyPr>
          <a:lstStyle/>
          <a:p>
            <a:r>
              <a:rPr lang="en-US" b="1" dirty="0">
                <a:solidFill>
                  <a:srgbClr val="1E1E1D"/>
                </a:solidFill>
                <a:latin typeface="Helvetica Neue"/>
                <a:cs typeface="Helvetica Neue"/>
                <a:sym typeface="Georgia" charset="0"/>
              </a:rPr>
              <a:t>Mendeley Web Importer</a:t>
            </a:r>
            <a:endParaRPr lang="en-US" b="1" dirty="0"/>
          </a:p>
        </p:txBody>
      </p:sp>
      <p:sp>
        <p:nvSpPr>
          <p:cNvPr id="10" name="Rectangle 9">
            <a:extLst>
              <a:ext uri="{FF2B5EF4-FFF2-40B4-BE49-F238E27FC236}">
                <a16:creationId xmlns:a16="http://schemas.microsoft.com/office/drawing/2014/main" id="{F11E7D46-9A8C-4668-AE40-D920654F3389}"/>
              </a:ext>
            </a:extLst>
          </p:cNvPr>
          <p:cNvSpPr/>
          <p:nvPr/>
        </p:nvSpPr>
        <p:spPr>
          <a:xfrm>
            <a:off x="4858672" y="1121075"/>
            <a:ext cx="3279158" cy="369332"/>
          </a:xfrm>
          <a:prstGeom prst="rect">
            <a:avLst/>
          </a:prstGeom>
        </p:spPr>
        <p:txBody>
          <a:bodyPr wrap="none">
            <a:spAutoFit/>
          </a:bodyPr>
          <a:lstStyle/>
          <a:p>
            <a:r>
              <a:rPr lang="en-US" b="1" dirty="0">
                <a:solidFill>
                  <a:srgbClr val="1E1E1D"/>
                </a:solidFill>
                <a:latin typeface="Helvetica Neue"/>
                <a:cs typeface="Helvetica Neue"/>
                <a:sym typeface="Georgia" charset="0"/>
              </a:rPr>
              <a:t>Mendeley Research Catalog</a:t>
            </a:r>
            <a:endParaRPr lang="en-US" b="1" dirty="0"/>
          </a:p>
        </p:txBody>
      </p:sp>
      <p:pic>
        <p:nvPicPr>
          <p:cNvPr id="11" name="Picture 10">
            <a:extLst>
              <a:ext uri="{FF2B5EF4-FFF2-40B4-BE49-F238E27FC236}">
                <a16:creationId xmlns:a16="http://schemas.microsoft.com/office/drawing/2014/main" id="{A5107D28-4486-48DE-9DB0-BBD8F498E233}"/>
              </a:ext>
            </a:extLst>
          </p:cNvPr>
          <p:cNvPicPr>
            <a:picLocks noChangeAspect="1"/>
          </p:cNvPicPr>
          <p:nvPr/>
        </p:nvPicPr>
        <p:blipFill>
          <a:blip r:embed="rId2"/>
          <a:stretch>
            <a:fillRect/>
          </a:stretch>
        </p:blipFill>
        <p:spPr>
          <a:xfrm>
            <a:off x="4130100" y="1642363"/>
            <a:ext cx="4736303" cy="2638291"/>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2CDEC4E9-B384-4A00-862D-4A064365D3AC}"/>
              </a:ext>
            </a:extLst>
          </p:cNvPr>
          <p:cNvSpPr/>
          <p:nvPr/>
        </p:nvSpPr>
        <p:spPr>
          <a:xfrm>
            <a:off x="5735171" y="1707783"/>
            <a:ext cx="363070" cy="2218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1A9B5B5E-A939-4A85-A50C-A0794CC8B14B}"/>
              </a:ext>
            </a:extLst>
          </p:cNvPr>
          <p:cNvPicPr>
            <a:picLocks noChangeAspect="1"/>
          </p:cNvPicPr>
          <p:nvPr/>
        </p:nvPicPr>
        <p:blipFill>
          <a:blip r:embed="rId3"/>
          <a:stretch>
            <a:fillRect/>
          </a:stretch>
        </p:blipFill>
        <p:spPr>
          <a:xfrm>
            <a:off x="347188" y="1604068"/>
            <a:ext cx="3583641" cy="2714880"/>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D74F314E-94A3-4E48-931C-9BC10988CE01}"/>
              </a:ext>
            </a:extLst>
          </p:cNvPr>
          <p:cNvSpPr/>
          <p:nvPr/>
        </p:nvSpPr>
        <p:spPr>
          <a:xfrm>
            <a:off x="2097741" y="1565774"/>
            <a:ext cx="1633817" cy="192374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6298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F06BF0-2192-41F8-8901-8FBC881454A7}"/>
              </a:ext>
            </a:extLst>
          </p:cNvPr>
          <p:cNvPicPr>
            <a:picLocks noChangeAspect="1"/>
          </p:cNvPicPr>
          <p:nvPr/>
        </p:nvPicPr>
        <p:blipFill>
          <a:blip r:embed="rId2"/>
          <a:stretch>
            <a:fillRect/>
          </a:stretch>
        </p:blipFill>
        <p:spPr>
          <a:xfrm>
            <a:off x="465984" y="1095134"/>
            <a:ext cx="4469085" cy="2886499"/>
          </a:xfrm>
          <a:prstGeom prst="rect">
            <a:avLst/>
          </a:prstGeom>
          <a:ln>
            <a:noFill/>
          </a:ln>
          <a:effectLst>
            <a:outerShdw blurRad="292100" dist="139700" dir="2700000" algn="tl" rotWithShape="0">
              <a:srgbClr val="333333">
                <a:alpha val="65000"/>
              </a:srgbClr>
            </a:outerShdw>
          </a:effectLst>
        </p:spPr>
      </p:pic>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76263" y="289693"/>
            <a:ext cx="8379478" cy="462759"/>
          </a:xfrm>
        </p:spPr>
        <p:txBody>
          <a:bodyPr/>
          <a:lstStyle/>
          <a:p>
            <a:r>
              <a:rPr lang="en-US" sz="2000" dirty="0"/>
              <a:t>Web Importer</a:t>
            </a:r>
            <a:br>
              <a:rPr lang="en-US" sz="2000" dirty="0"/>
            </a:br>
            <a:r>
              <a:rPr lang="ru-RU" sz="2000" dirty="0"/>
              <a:t>сохранение данных в процессе работы с веб-страницами</a:t>
            </a:r>
            <a:endParaRPr lang="en-GB" sz="2000" dirty="0"/>
          </a:p>
        </p:txBody>
      </p:sp>
      <p:sp>
        <p:nvSpPr>
          <p:cNvPr id="8" name="Rectangle 4">
            <a:extLst>
              <a:ext uri="{FF2B5EF4-FFF2-40B4-BE49-F238E27FC236}">
                <a16:creationId xmlns:a16="http://schemas.microsoft.com/office/drawing/2014/main" id="{5F3BA765-194A-4B6A-8DBC-B162EC252175}"/>
              </a:ext>
            </a:extLst>
          </p:cNvPr>
          <p:cNvSpPr>
            <a:spLocks noChangeArrowheads="1"/>
          </p:cNvSpPr>
          <p:nvPr/>
        </p:nvSpPr>
        <p:spPr bwMode="auto">
          <a:xfrm>
            <a:off x="5433063" y="4028361"/>
            <a:ext cx="3244953" cy="415498"/>
          </a:xfrm>
          <a:prstGeom prst="rect">
            <a:avLst/>
          </a:prstGeom>
          <a:noFill/>
          <a:ln>
            <a:noFill/>
          </a:ln>
        </p:spPr>
        <p:txBody>
          <a:bodyPr wrap="square">
            <a:spAutoFit/>
          </a:bodyPr>
          <a:lstStyle/>
          <a:p>
            <a:pPr algn="ctr"/>
            <a:r>
              <a:rPr lang="ru-RU" sz="1050" dirty="0">
                <a:solidFill>
                  <a:srgbClr val="1E1E1D"/>
                </a:solidFill>
                <a:latin typeface="Helvetica Neue"/>
                <a:cs typeface="Helvetica Neue"/>
                <a:sym typeface="Georgia" charset="0"/>
              </a:rPr>
              <a:t>Сохраняйте записи с сайтов издателей, журналов и из баз данных</a:t>
            </a:r>
            <a:endParaRPr lang="en-US" sz="1050" dirty="0">
              <a:solidFill>
                <a:srgbClr val="1E1E1D"/>
              </a:solidFill>
              <a:latin typeface="Helvetica Neue"/>
              <a:cs typeface="Helvetica Neue"/>
            </a:endParaRPr>
          </a:p>
        </p:txBody>
      </p:sp>
      <p:sp>
        <p:nvSpPr>
          <p:cNvPr id="9" name="Rectangle 4">
            <a:extLst>
              <a:ext uri="{FF2B5EF4-FFF2-40B4-BE49-F238E27FC236}">
                <a16:creationId xmlns:a16="http://schemas.microsoft.com/office/drawing/2014/main" id="{85301A4E-0FB3-451B-B543-2D357A88F834}"/>
              </a:ext>
            </a:extLst>
          </p:cNvPr>
          <p:cNvSpPr>
            <a:spLocks noChangeArrowheads="1"/>
          </p:cNvSpPr>
          <p:nvPr/>
        </p:nvSpPr>
        <p:spPr bwMode="auto">
          <a:xfrm>
            <a:off x="465984" y="4028361"/>
            <a:ext cx="4623096" cy="415498"/>
          </a:xfrm>
          <a:prstGeom prst="rect">
            <a:avLst/>
          </a:prstGeom>
          <a:noFill/>
          <a:ln>
            <a:noFill/>
          </a:ln>
        </p:spPr>
        <p:txBody>
          <a:bodyPr wrap="square">
            <a:spAutoFit/>
          </a:bodyPr>
          <a:lstStyle/>
          <a:p>
            <a:r>
              <a:rPr lang="ru-RU" sz="1050" dirty="0">
                <a:solidFill>
                  <a:srgbClr val="1E1E1D"/>
                </a:solidFill>
                <a:latin typeface="Helvetica Neue"/>
                <a:cs typeface="Helvetica Neue"/>
                <a:sym typeface="Georgia" charset="0"/>
              </a:rPr>
              <a:t>Скачайте расширение </a:t>
            </a:r>
            <a:r>
              <a:rPr lang="en-US" sz="1050" dirty="0">
                <a:solidFill>
                  <a:srgbClr val="1E1E1D"/>
                </a:solidFill>
                <a:latin typeface="Helvetica Neue"/>
                <a:cs typeface="Helvetica Neue"/>
                <a:sym typeface="Georgia" charset="0"/>
              </a:rPr>
              <a:t>Mendeley </a:t>
            </a:r>
            <a:r>
              <a:rPr lang="ru-RU" sz="1050" dirty="0">
                <a:solidFill>
                  <a:srgbClr val="1E1E1D"/>
                </a:solidFill>
                <a:latin typeface="Helvetica Neue"/>
                <a:cs typeface="Helvetica Neue"/>
                <a:sym typeface="Georgia" charset="0"/>
              </a:rPr>
              <a:t>для вашего браузера</a:t>
            </a:r>
            <a:r>
              <a:rPr lang="en-GB" sz="1050" dirty="0">
                <a:solidFill>
                  <a:srgbClr val="1E1E1D"/>
                </a:solidFill>
                <a:latin typeface="Helvetica Neue"/>
                <a:cs typeface="Helvetica Neue"/>
                <a:sym typeface="Georgia" charset="0"/>
              </a:rPr>
              <a:t>:</a:t>
            </a:r>
          </a:p>
          <a:p>
            <a:r>
              <a:rPr lang="en-US" sz="1050" i="1" u="sng" dirty="0">
                <a:solidFill>
                  <a:srgbClr val="0070C0"/>
                </a:solidFill>
                <a:latin typeface="Helvetica Neue"/>
                <a:cs typeface="Helvetica Neue"/>
              </a:rPr>
              <a:t>https://www.mendeley.com/reference-management/web-importer#id_1</a:t>
            </a:r>
          </a:p>
        </p:txBody>
      </p:sp>
      <p:pic>
        <p:nvPicPr>
          <p:cNvPr id="10" name="Picture 9">
            <a:extLst>
              <a:ext uri="{FF2B5EF4-FFF2-40B4-BE49-F238E27FC236}">
                <a16:creationId xmlns:a16="http://schemas.microsoft.com/office/drawing/2014/main" id="{33EA2866-248C-4587-B1C9-EA38D623DAB4}"/>
              </a:ext>
            </a:extLst>
          </p:cNvPr>
          <p:cNvPicPr>
            <a:picLocks noChangeAspect="1"/>
          </p:cNvPicPr>
          <p:nvPr/>
        </p:nvPicPr>
        <p:blipFill>
          <a:blip r:embed="rId3"/>
          <a:stretch>
            <a:fillRect/>
          </a:stretch>
        </p:blipFill>
        <p:spPr>
          <a:xfrm>
            <a:off x="5189430" y="1529176"/>
            <a:ext cx="2769167" cy="1009207"/>
          </a:xfrm>
          <a:prstGeom prst="rect">
            <a:avLst/>
          </a:prstGeom>
          <a:ln>
            <a:noFill/>
          </a:ln>
          <a:effectLst>
            <a:outerShdw blurRad="292100" dist="139700" dir="2700000" algn="tl" rotWithShape="0">
              <a:srgbClr val="333333">
                <a:alpha val="65000"/>
              </a:srgbClr>
            </a:outerShdw>
          </a:effectLst>
        </p:spPr>
      </p:pic>
      <p:sp>
        <p:nvSpPr>
          <p:cNvPr id="23" name="Down Arrow 11">
            <a:extLst>
              <a:ext uri="{FF2B5EF4-FFF2-40B4-BE49-F238E27FC236}">
                <a16:creationId xmlns:a16="http://schemas.microsoft.com/office/drawing/2014/main" id="{2799C4D4-3DA1-40D9-ABFA-3646357B797D}"/>
              </a:ext>
            </a:extLst>
          </p:cNvPr>
          <p:cNvSpPr/>
          <p:nvPr/>
        </p:nvSpPr>
        <p:spPr>
          <a:xfrm rot="10800000">
            <a:off x="6515060" y="1909673"/>
            <a:ext cx="448946" cy="2118687"/>
          </a:xfrm>
          <a:prstGeom prst="downArrow">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spTree>
    <p:extLst>
      <p:ext uri="{BB962C8B-B14F-4D97-AF65-F5344CB8AC3E}">
        <p14:creationId xmlns:p14="http://schemas.microsoft.com/office/powerpoint/2010/main" val="365743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76263" y="289693"/>
            <a:ext cx="8379478" cy="462759"/>
          </a:xfrm>
        </p:spPr>
        <p:txBody>
          <a:bodyPr/>
          <a:lstStyle/>
          <a:p>
            <a:r>
              <a:rPr lang="ru-RU" sz="2000" dirty="0"/>
              <a:t>Пример использования </a:t>
            </a:r>
            <a:r>
              <a:rPr lang="en-US" sz="2000" dirty="0"/>
              <a:t>Web Importer </a:t>
            </a:r>
            <a:r>
              <a:rPr lang="ru-RU" sz="2000" dirty="0"/>
              <a:t>в </a:t>
            </a:r>
            <a:r>
              <a:rPr lang="en-GB" sz="2000" dirty="0"/>
              <a:t>Google Scholar</a:t>
            </a:r>
          </a:p>
        </p:txBody>
      </p:sp>
      <p:pic>
        <p:nvPicPr>
          <p:cNvPr id="4" name="Picture 3">
            <a:extLst>
              <a:ext uri="{FF2B5EF4-FFF2-40B4-BE49-F238E27FC236}">
                <a16:creationId xmlns:a16="http://schemas.microsoft.com/office/drawing/2014/main" id="{651799C9-4B89-478B-A1FC-2BF49E99DBBD}"/>
              </a:ext>
            </a:extLst>
          </p:cNvPr>
          <p:cNvPicPr>
            <a:picLocks noChangeAspect="1"/>
          </p:cNvPicPr>
          <p:nvPr/>
        </p:nvPicPr>
        <p:blipFill>
          <a:blip r:embed="rId2"/>
          <a:stretch>
            <a:fillRect/>
          </a:stretch>
        </p:blipFill>
        <p:spPr>
          <a:xfrm>
            <a:off x="237754" y="1440809"/>
            <a:ext cx="7220950" cy="2880445"/>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37AB115D-9D38-4096-907A-AF4BE248A579}"/>
              </a:ext>
            </a:extLst>
          </p:cNvPr>
          <p:cNvSpPr txBox="1"/>
          <p:nvPr/>
        </p:nvSpPr>
        <p:spPr>
          <a:xfrm>
            <a:off x="2281894" y="986327"/>
            <a:ext cx="3972421" cy="415498"/>
          </a:xfrm>
          <a:prstGeom prst="rect">
            <a:avLst/>
          </a:prstGeom>
          <a:noFill/>
        </p:spPr>
        <p:txBody>
          <a:bodyPr wrap="square" rtlCol="0">
            <a:spAutoFit/>
          </a:bodyPr>
          <a:lstStyle/>
          <a:p>
            <a:r>
              <a:rPr lang="ru-RU" sz="1050" dirty="0">
                <a:solidFill>
                  <a:srgbClr val="1E1E1D"/>
                </a:solidFill>
                <a:latin typeface="Helvetica Neue"/>
              </a:rPr>
              <a:t>В найденных результатах нажмите</a:t>
            </a:r>
            <a:r>
              <a:rPr lang="en-US" sz="1050" dirty="0">
                <a:solidFill>
                  <a:srgbClr val="1E1E1D"/>
                </a:solidFill>
                <a:latin typeface="Helvetica Neue"/>
              </a:rPr>
              <a:t> ‘Save to Mendeley’ </a:t>
            </a:r>
            <a:r>
              <a:rPr lang="ru-RU" sz="1050" dirty="0">
                <a:solidFill>
                  <a:srgbClr val="1E1E1D"/>
                </a:solidFill>
                <a:latin typeface="Helvetica Neue"/>
              </a:rPr>
              <a:t>для импорта ссылок и полного текста в вашу библиотеку </a:t>
            </a:r>
            <a:endParaRPr lang="en-US" sz="1050" dirty="0">
              <a:solidFill>
                <a:srgbClr val="1E1E1D"/>
              </a:solidFill>
              <a:latin typeface="Helvetica Neue"/>
            </a:endParaRPr>
          </a:p>
        </p:txBody>
      </p:sp>
      <p:sp>
        <p:nvSpPr>
          <p:cNvPr id="13" name="TextBox 12">
            <a:extLst>
              <a:ext uri="{FF2B5EF4-FFF2-40B4-BE49-F238E27FC236}">
                <a16:creationId xmlns:a16="http://schemas.microsoft.com/office/drawing/2014/main" id="{C317923F-862B-46EB-811B-AF583ACD2665}"/>
              </a:ext>
            </a:extLst>
          </p:cNvPr>
          <p:cNvSpPr txBox="1"/>
          <p:nvPr/>
        </p:nvSpPr>
        <p:spPr>
          <a:xfrm>
            <a:off x="7296185" y="2493252"/>
            <a:ext cx="1733074" cy="738664"/>
          </a:xfrm>
          <a:prstGeom prst="rect">
            <a:avLst/>
          </a:prstGeom>
          <a:noFill/>
        </p:spPr>
        <p:txBody>
          <a:bodyPr wrap="square" rtlCol="0">
            <a:spAutoFit/>
          </a:bodyPr>
          <a:lstStyle/>
          <a:p>
            <a:pPr algn="ctr"/>
            <a:r>
              <a:rPr lang="ru-RU" sz="1050" dirty="0">
                <a:solidFill>
                  <a:srgbClr val="1E1E1D"/>
                </a:solidFill>
                <a:latin typeface="Helvetica Neue"/>
              </a:rPr>
              <a:t>Можете выбрать все или несколько публикаций для сохранения</a:t>
            </a:r>
            <a:r>
              <a:rPr lang="en-US" sz="1050" dirty="0">
                <a:solidFill>
                  <a:srgbClr val="1E1E1D"/>
                </a:solidFill>
                <a:latin typeface="Helvetica Neue"/>
              </a:rPr>
              <a:t>       </a:t>
            </a:r>
          </a:p>
        </p:txBody>
      </p:sp>
      <p:sp>
        <p:nvSpPr>
          <p:cNvPr id="15" name="Down Arrow 11">
            <a:extLst>
              <a:ext uri="{FF2B5EF4-FFF2-40B4-BE49-F238E27FC236}">
                <a16:creationId xmlns:a16="http://schemas.microsoft.com/office/drawing/2014/main" id="{60A2DEEA-360B-4574-82D6-6828FB60F9E5}"/>
              </a:ext>
            </a:extLst>
          </p:cNvPr>
          <p:cNvSpPr/>
          <p:nvPr/>
        </p:nvSpPr>
        <p:spPr>
          <a:xfrm>
            <a:off x="1969303" y="1055593"/>
            <a:ext cx="448946" cy="961465"/>
          </a:xfrm>
          <a:prstGeom prst="downArrow">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sp>
        <p:nvSpPr>
          <p:cNvPr id="17" name="Down Arrow 11">
            <a:extLst>
              <a:ext uri="{FF2B5EF4-FFF2-40B4-BE49-F238E27FC236}">
                <a16:creationId xmlns:a16="http://schemas.microsoft.com/office/drawing/2014/main" id="{6FCD0BF6-66B9-4B60-A368-1F7CFE663520}"/>
              </a:ext>
            </a:extLst>
          </p:cNvPr>
          <p:cNvSpPr/>
          <p:nvPr/>
        </p:nvSpPr>
        <p:spPr>
          <a:xfrm rot="5400000">
            <a:off x="7775729" y="2441332"/>
            <a:ext cx="448946" cy="1733074"/>
          </a:xfrm>
          <a:prstGeom prst="downArrow">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sp>
        <p:nvSpPr>
          <p:cNvPr id="18" name="Down Arrow 11">
            <a:extLst>
              <a:ext uri="{FF2B5EF4-FFF2-40B4-BE49-F238E27FC236}">
                <a16:creationId xmlns:a16="http://schemas.microsoft.com/office/drawing/2014/main" id="{8B76CB26-0951-46B5-B2EB-994B9BB54DEF}"/>
              </a:ext>
            </a:extLst>
          </p:cNvPr>
          <p:cNvSpPr/>
          <p:nvPr/>
        </p:nvSpPr>
        <p:spPr>
          <a:xfrm>
            <a:off x="6440764" y="1055593"/>
            <a:ext cx="448946" cy="385216"/>
          </a:xfrm>
          <a:prstGeom prst="downArrow">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spTree>
    <p:extLst>
      <p:ext uri="{BB962C8B-B14F-4D97-AF65-F5344CB8AC3E}">
        <p14:creationId xmlns:p14="http://schemas.microsoft.com/office/powerpoint/2010/main" val="55543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15BB371-D0CE-47E8-BB4C-0FD68ACF21A0}"/>
              </a:ext>
            </a:extLst>
          </p:cNvPr>
          <p:cNvSpPr>
            <a:spLocks noGrp="1"/>
          </p:cNvSpPr>
          <p:nvPr>
            <p:ph type="ftr" sz="quarter" idx="15"/>
          </p:nvPr>
        </p:nvSpPr>
        <p:spPr/>
        <p:txBody>
          <a:bodyPr/>
          <a:lstStyle/>
          <a:p>
            <a:r>
              <a:rPr lang="de-DE"/>
              <a:t>© Elsevier B.V. 2019</a:t>
            </a:r>
          </a:p>
        </p:txBody>
      </p:sp>
      <p:sp>
        <p:nvSpPr>
          <p:cNvPr id="3" name="Title 2">
            <a:extLst>
              <a:ext uri="{FF2B5EF4-FFF2-40B4-BE49-F238E27FC236}">
                <a16:creationId xmlns:a16="http://schemas.microsoft.com/office/drawing/2014/main" id="{105626C6-4EBA-46D8-89AB-3CA91597B6A4}"/>
              </a:ext>
            </a:extLst>
          </p:cNvPr>
          <p:cNvSpPr>
            <a:spLocks noGrp="1"/>
          </p:cNvSpPr>
          <p:nvPr>
            <p:ph type="title"/>
          </p:nvPr>
        </p:nvSpPr>
        <p:spPr/>
        <p:txBody>
          <a:bodyPr/>
          <a:lstStyle/>
          <a:p>
            <a:r>
              <a:rPr lang="ru-RU" dirty="0"/>
              <a:t>Что такое библиоменеджер?</a:t>
            </a:r>
            <a:endParaRPr lang="en-GB" dirty="0"/>
          </a:p>
        </p:txBody>
      </p:sp>
      <p:sp>
        <p:nvSpPr>
          <p:cNvPr id="4" name="Text Placeholder 3">
            <a:extLst>
              <a:ext uri="{FF2B5EF4-FFF2-40B4-BE49-F238E27FC236}">
                <a16:creationId xmlns:a16="http://schemas.microsoft.com/office/drawing/2014/main" id="{2D584B45-6A33-4523-850D-FAE4A5858566}"/>
              </a:ext>
            </a:extLst>
          </p:cNvPr>
          <p:cNvSpPr>
            <a:spLocks noGrp="1"/>
          </p:cNvSpPr>
          <p:nvPr>
            <p:ph type="body" sz="quarter" idx="13"/>
          </p:nvPr>
        </p:nvSpPr>
        <p:spPr/>
        <p:txBody>
          <a:bodyPr/>
          <a:lstStyle/>
          <a:p>
            <a:pPr algn="just"/>
            <a:r>
              <a:rPr lang="ru-RU" b="1" dirty="0"/>
              <a:t>Библиоменеджер</a:t>
            </a:r>
            <a:r>
              <a:rPr lang="en-GB" b="1" dirty="0"/>
              <a:t> (</a:t>
            </a:r>
            <a:r>
              <a:rPr lang="en-US" b="1" dirty="0"/>
              <a:t>Reference management software)</a:t>
            </a:r>
            <a:r>
              <a:rPr lang="ru-RU" b="1" dirty="0"/>
              <a:t> </a:t>
            </a:r>
            <a:r>
              <a:rPr lang="ru-RU" dirty="0"/>
              <a:t>-  это система, позволяющая исследователям, учёным и писателям создавать, организовывать в персональной библиотеке и повторно использовать библиографические ссылки.</a:t>
            </a:r>
            <a:endParaRPr lang="en-US" dirty="0"/>
          </a:p>
          <a:p>
            <a:endParaRPr lang="en-GB" dirty="0"/>
          </a:p>
        </p:txBody>
      </p:sp>
      <p:pic>
        <p:nvPicPr>
          <p:cNvPr id="6" name="Picture 4" descr="Image result for zotero logo">
            <a:extLst>
              <a:ext uri="{FF2B5EF4-FFF2-40B4-BE49-F238E27FC236}">
                <a16:creationId xmlns:a16="http://schemas.microsoft.com/office/drawing/2014/main" id="{4D4337C9-7208-4477-80E1-FA1E0FE337B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9337" y="2131980"/>
            <a:ext cx="2438400" cy="5689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 descr="Image result for endnote logo">
            <a:extLst>
              <a:ext uri="{FF2B5EF4-FFF2-40B4-BE49-F238E27FC236}">
                <a16:creationId xmlns:a16="http://schemas.microsoft.com/office/drawing/2014/main" id="{347D165D-C5BB-4DBB-BFE8-1400B3CFA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2057" y="2697252"/>
            <a:ext cx="2034343" cy="7787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ÐÐ°ÑÑÐ¸Ð½ÐºÐ¸ Ð¿Ð¾ Ð·Ð°Ð¿ÑÐ¾ÑÑ mendeley logo">
            <a:extLst>
              <a:ext uri="{FF2B5EF4-FFF2-40B4-BE49-F238E27FC236}">
                <a16:creationId xmlns:a16="http://schemas.microsoft.com/office/drawing/2014/main" id="{3DDBD603-A577-485E-8CDF-1DAF677321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064" y="2509946"/>
            <a:ext cx="1673986" cy="16739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5E42AC5-3EDF-4293-8D77-4DD95C16873F}"/>
              </a:ext>
            </a:extLst>
          </p:cNvPr>
          <p:cNvSpPr/>
          <p:nvPr/>
        </p:nvSpPr>
        <p:spPr>
          <a:xfrm>
            <a:off x="4994761" y="3968761"/>
            <a:ext cx="3572976" cy="461665"/>
          </a:xfrm>
          <a:prstGeom prst="rect">
            <a:avLst/>
          </a:prstGeom>
        </p:spPr>
        <p:txBody>
          <a:bodyPr wrap="square">
            <a:spAutoFit/>
          </a:bodyPr>
          <a:lstStyle/>
          <a:p>
            <a:r>
              <a:rPr lang="ru-RU" altLang="en-US" sz="1200" i="1" dirty="0">
                <a:cs typeface="Arial" charset="0"/>
              </a:rPr>
              <a:t>Вебинар от 25.07.2018 на тему </a:t>
            </a:r>
            <a:r>
              <a:rPr lang="en-GB" altLang="en-US" sz="1200" i="1" dirty="0">
                <a:cs typeface="Arial" charset="0"/>
              </a:rPr>
              <a:t>Mendeley -</a:t>
            </a:r>
            <a:r>
              <a:rPr lang="en-US" sz="1200" i="1" u="sng" dirty="0">
                <a:solidFill>
                  <a:srgbClr val="0070C0"/>
                </a:solidFill>
              </a:rPr>
              <a:t>https://www.brighttalk.com/webcast/10439/330776</a:t>
            </a:r>
          </a:p>
        </p:txBody>
      </p:sp>
    </p:spTree>
    <p:extLst>
      <p:ext uri="{BB962C8B-B14F-4D97-AF65-F5344CB8AC3E}">
        <p14:creationId xmlns:p14="http://schemas.microsoft.com/office/powerpoint/2010/main" val="285446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4379F7-0894-4902-BEB6-4647852E251B}"/>
              </a:ext>
            </a:extLst>
          </p:cNvPr>
          <p:cNvPicPr>
            <a:picLocks noChangeAspect="1"/>
          </p:cNvPicPr>
          <p:nvPr/>
        </p:nvPicPr>
        <p:blipFill>
          <a:blip r:embed="rId2"/>
          <a:stretch>
            <a:fillRect/>
          </a:stretch>
        </p:blipFill>
        <p:spPr>
          <a:xfrm>
            <a:off x="164034" y="1503339"/>
            <a:ext cx="7407816" cy="2622164"/>
          </a:xfrm>
          <a:prstGeom prst="rect">
            <a:avLst/>
          </a:prstGeom>
          <a:ln>
            <a:noFill/>
          </a:ln>
          <a:effectLst>
            <a:outerShdw blurRad="292100" dist="139700" dir="2700000" algn="tl" rotWithShape="0">
              <a:srgbClr val="333333">
                <a:alpha val="65000"/>
              </a:srgbClr>
            </a:outerShdw>
          </a:effectLst>
        </p:spPr>
      </p:pic>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76263" y="289693"/>
            <a:ext cx="8379478" cy="462759"/>
          </a:xfrm>
        </p:spPr>
        <p:txBody>
          <a:bodyPr/>
          <a:lstStyle/>
          <a:p>
            <a:r>
              <a:rPr lang="ru-RU" sz="2000" dirty="0"/>
              <a:t>Пример использования </a:t>
            </a:r>
            <a:r>
              <a:rPr lang="en-US" sz="2000" dirty="0"/>
              <a:t>Web Importer </a:t>
            </a:r>
            <a:r>
              <a:rPr lang="ru-RU" sz="2000" dirty="0"/>
              <a:t>в </a:t>
            </a:r>
            <a:r>
              <a:rPr lang="en-GB" sz="2000" dirty="0"/>
              <a:t>ScienceDirect</a:t>
            </a:r>
          </a:p>
        </p:txBody>
      </p:sp>
      <p:grpSp>
        <p:nvGrpSpPr>
          <p:cNvPr id="5" name="Group 4">
            <a:extLst>
              <a:ext uri="{FF2B5EF4-FFF2-40B4-BE49-F238E27FC236}">
                <a16:creationId xmlns:a16="http://schemas.microsoft.com/office/drawing/2014/main" id="{0681DA19-4462-4C13-85BC-C2C8D85873DD}"/>
              </a:ext>
            </a:extLst>
          </p:cNvPr>
          <p:cNvGrpSpPr/>
          <p:nvPr/>
        </p:nvGrpSpPr>
        <p:grpSpPr>
          <a:xfrm>
            <a:off x="71779" y="1017998"/>
            <a:ext cx="2104425" cy="1133532"/>
            <a:chOff x="71779" y="1017998"/>
            <a:chExt cx="2104425" cy="1133532"/>
          </a:xfrm>
        </p:grpSpPr>
        <p:sp>
          <p:nvSpPr>
            <p:cNvPr id="12" name="TextBox 11">
              <a:extLst>
                <a:ext uri="{FF2B5EF4-FFF2-40B4-BE49-F238E27FC236}">
                  <a16:creationId xmlns:a16="http://schemas.microsoft.com/office/drawing/2014/main" id="{37AB115D-9D38-4096-907A-AF4BE248A579}"/>
                </a:ext>
              </a:extLst>
            </p:cNvPr>
            <p:cNvSpPr txBox="1"/>
            <p:nvPr/>
          </p:nvSpPr>
          <p:spPr>
            <a:xfrm>
              <a:off x="71779" y="1111508"/>
              <a:ext cx="1812988" cy="415498"/>
            </a:xfrm>
            <a:prstGeom prst="rect">
              <a:avLst/>
            </a:prstGeom>
            <a:noFill/>
          </p:spPr>
          <p:txBody>
            <a:bodyPr wrap="square" rtlCol="0">
              <a:spAutoFit/>
            </a:bodyPr>
            <a:lstStyle/>
            <a:p>
              <a:pPr algn="r"/>
              <a:r>
                <a:rPr lang="ru-RU" sz="1050" dirty="0">
                  <a:solidFill>
                    <a:srgbClr val="1E1E1D"/>
                  </a:solidFill>
                  <a:latin typeface="Helvetica Neue"/>
                </a:rPr>
                <a:t>Ищем нужные статьи в </a:t>
              </a:r>
              <a:r>
                <a:rPr lang="en-GB" sz="1050" dirty="0">
                  <a:solidFill>
                    <a:srgbClr val="1E1E1D"/>
                  </a:solidFill>
                  <a:latin typeface="Helvetica Neue"/>
                </a:rPr>
                <a:t>ScienceDirect </a:t>
              </a:r>
              <a:r>
                <a:rPr lang="ru-RU" sz="1050" dirty="0">
                  <a:solidFill>
                    <a:srgbClr val="1E1E1D"/>
                  </a:solidFill>
                  <a:latin typeface="Helvetica Neue"/>
                </a:rPr>
                <a:t>библиотеке</a:t>
              </a:r>
              <a:endParaRPr lang="en-US" sz="1050" dirty="0">
                <a:solidFill>
                  <a:srgbClr val="1E1E1D"/>
                </a:solidFill>
                <a:latin typeface="Helvetica Neue"/>
              </a:endParaRPr>
            </a:p>
          </p:txBody>
        </p:sp>
        <p:sp>
          <p:nvSpPr>
            <p:cNvPr id="15" name="Down Arrow 11">
              <a:extLst>
                <a:ext uri="{FF2B5EF4-FFF2-40B4-BE49-F238E27FC236}">
                  <a16:creationId xmlns:a16="http://schemas.microsoft.com/office/drawing/2014/main" id="{60A2DEEA-360B-4574-82D6-6828FB60F9E5}"/>
                </a:ext>
              </a:extLst>
            </p:cNvPr>
            <p:cNvSpPr/>
            <p:nvPr/>
          </p:nvSpPr>
          <p:spPr>
            <a:xfrm>
              <a:off x="1727258" y="1017998"/>
              <a:ext cx="448946" cy="1133532"/>
            </a:xfrm>
            <a:prstGeom prst="downArrow">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grpSp>
      <p:grpSp>
        <p:nvGrpSpPr>
          <p:cNvPr id="7" name="Group 6">
            <a:extLst>
              <a:ext uri="{FF2B5EF4-FFF2-40B4-BE49-F238E27FC236}">
                <a16:creationId xmlns:a16="http://schemas.microsoft.com/office/drawing/2014/main" id="{C741BA1E-4D12-47E2-9DD0-502DF2AC9788}"/>
              </a:ext>
            </a:extLst>
          </p:cNvPr>
          <p:cNvGrpSpPr/>
          <p:nvPr/>
        </p:nvGrpSpPr>
        <p:grpSpPr>
          <a:xfrm>
            <a:off x="6884895" y="2451702"/>
            <a:ext cx="2305950" cy="1102616"/>
            <a:chOff x="6884895" y="2451702"/>
            <a:chExt cx="2305950" cy="1102616"/>
          </a:xfrm>
        </p:grpSpPr>
        <p:sp>
          <p:nvSpPr>
            <p:cNvPr id="13" name="TextBox 12">
              <a:extLst>
                <a:ext uri="{FF2B5EF4-FFF2-40B4-BE49-F238E27FC236}">
                  <a16:creationId xmlns:a16="http://schemas.microsoft.com/office/drawing/2014/main" id="{C317923F-862B-46EB-811B-AF583ACD2665}"/>
                </a:ext>
              </a:extLst>
            </p:cNvPr>
            <p:cNvSpPr txBox="1"/>
            <p:nvPr/>
          </p:nvSpPr>
          <p:spPr>
            <a:xfrm>
              <a:off x="7457771" y="2451702"/>
              <a:ext cx="1733074" cy="738664"/>
            </a:xfrm>
            <a:prstGeom prst="rect">
              <a:avLst/>
            </a:prstGeom>
            <a:noFill/>
          </p:spPr>
          <p:txBody>
            <a:bodyPr wrap="square" rtlCol="0">
              <a:spAutoFit/>
            </a:bodyPr>
            <a:lstStyle/>
            <a:p>
              <a:pPr algn="ctr"/>
              <a:r>
                <a:rPr lang="ru-RU" sz="1050" dirty="0">
                  <a:solidFill>
                    <a:srgbClr val="1E1E1D"/>
                  </a:solidFill>
                  <a:latin typeface="Helvetica Neue"/>
                </a:rPr>
                <a:t>Можете выбрать все или несколько публикаций для сохранения</a:t>
              </a:r>
              <a:r>
                <a:rPr lang="en-US" sz="1050" dirty="0">
                  <a:solidFill>
                    <a:srgbClr val="1E1E1D"/>
                  </a:solidFill>
                  <a:latin typeface="Helvetica Neue"/>
                </a:rPr>
                <a:t>       </a:t>
              </a:r>
            </a:p>
          </p:txBody>
        </p:sp>
        <p:sp>
          <p:nvSpPr>
            <p:cNvPr id="17" name="Down Arrow 11">
              <a:extLst>
                <a:ext uri="{FF2B5EF4-FFF2-40B4-BE49-F238E27FC236}">
                  <a16:creationId xmlns:a16="http://schemas.microsoft.com/office/drawing/2014/main" id="{6FCD0BF6-66B9-4B60-A368-1F7CFE663520}"/>
                </a:ext>
              </a:extLst>
            </p:cNvPr>
            <p:cNvSpPr/>
            <p:nvPr/>
          </p:nvSpPr>
          <p:spPr>
            <a:xfrm rot="5400000">
              <a:off x="7695845" y="2294422"/>
              <a:ext cx="448946" cy="2070846"/>
            </a:xfrm>
            <a:prstGeom prst="downArrow">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grpSp>
      <p:sp>
        <p:nvSpPr>
          <p:cNvPr id="18" name="Down Arrow 11">
            <a:extLst>
              <a:ext uri="{FF2B5EF4-FFF2-40B4-BE49-F238E27FC236}">
                <a16:creationId xmlns:a16="http://schemas.microsoft.com/office/drawing/2014/main" id="{8B76CB26-0951-46B5-B2EB-994B9BB54DEF}"/>
              </a:ext>
            </a:extLst>
          </p:cNvPr>
          <p:cNvSpPr/>
          <p:nvPr/>
        </p:nvSpPr>
        <p:spPr>
          <a:xfrm>
            <a:off x="6575235" y="1017997"/>
            <a:ext cx="448946" cy="509009"/>
          </a:xfrm>
          <a:prstGeom prst="downArrow">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spTree>
    <p:extLst>
      <p:ext uri="{BB962C8B-B14F-4D97-AF65-F5344CB8AC3E}">
        <p14:creationId xmlns:p14="http://schemas.microsoft.com/office/powerpoint/2010/main" val="288148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76263" y="289693"/>
            <a:ext cx="8379478" cy="462759"/>
          </a:xfrm>
        </p:spPr>
        <p:txBody>
          <a:bodyPr/>
          <a:lstStyle/>
          <a:p>
            <a:r>
              <a:rPr lang="ru-RU" sz="2000" dirty="0"/>
              <a:t>Пример использования </a:t>
            </a:r>
            <a:r>
              <a:rPr lang="en-US" sz="2000" dirty="0"/>
              <a:t>Web Importer </a:t>
            </a:r>
            <a:r>
              <a:rPr lang="ru-RU" sz="2000" dirty="0"/>
              <a:t>в </a:t>
            </a:r>
            <a:r>
              <a:rPr lang="en-GB" sz="2000" dirty="0"/>
              <a:t>Scopus</a:t>
            </a:r>
          </a:p>
        </p:txBody>
      </p:sp>
      <p:sp>
        <p:nvSpPr>
          <p:cNvPr id="12" name="TextBox 11">
            <a:extLst>
              <a:ext uri="{FF2B5EF4-FFF2-40B4-BE49-F238E27FC236}">
                <a16:creationId xmlns:a16="http://schemas.microsoft.com/office/drawing/2014/main" id="{37AB115D-9D38-4096-907A-AF4BE248A579}"/>
              </a:ext>
            </a:extLst>
          </p:cNvPr>
          <p:cNvSpPr txBox="1"/>
          <p:nvPr/>
        </p:nvSpPr>
        <p:spPr>
          <a:xfrm>
            <a:off x="537391" y="777923"/>
            <a:ext cx="1812988" cy="415498"/>
          </a:xfrm>
          <a:prstGeom prst="rect">
            <a:avLst/>
          </a:prstGeom>
          <a:noFill/>
        </p:spPr>
        <p:txBody>
          <a:bodyPr wrap="square" rtlCol="0">
            <a:spAutoFit/>
          </a:bodyPr>
          <a:lstStyle/>
          <a:p>
            <a:r>
              <a:rPr lang="ru-RU" sz="1050" dirty="0">
                <a:solidFill>
                  <a:srgbClr val="1E1E1D"/>
                </a:solidFill>
                <a:latin typeface="Helvetica Neue"/>
              </a:rPr>
              <a:t>Ищем нужные статьи в</a:t>
            </a:r>
            <a:r>
              <a:rPr lang="en-GB" sz="1050" dirty="0">
                <a:solidFill>
                  <a:srgbClr val="1E1E1D"/>
                </a:solidFill>
                <a:latin typeface="Helvetica Neue"/>
              </a:rPr>
              <a:t> </a:t>
            </a:r>
            <a:r>
              <a:rPr lang="ru-RU" sz="1050" dirty="0">
                <a:solidFill>
                  <a:srgbClr val="1E1E1D"/>
                </a:solidFill>
                <a:latin typeface="Helvetica Neue"/>
              </a:rPr>
              <a:t>базе </a:t>
            </a:r>
            <a:r>
              <a:rPr lang="en-GB" sz="1050" dirty="0">
                <a:solidFill>
                  <a:srgbClr val="1E1E1D"/>
                </a:solidFill>
                <a:latin typeface="Helvetica Neue"/>
              </a:rPr>
              <a:t>Scopus</a:t>
            </a:r>
            <a:endParaRPr lang="en-US" sz="1050" dirty="0">
              <a:solidFill>
                <a:srgbClr val="1E1E1D"/>
              </a:solidFill>
              <a:latin typeface="Helvetica Neue"/>
            </a:endParaRPr>
          </a:p>
        </p:txBody>
      </p:sp>
      <p:pic>
        <p:nvPicPr>
          <p:cNvPr id="8" name="Picture 7">
            <a:extLst>
              <a:ext uri="{FF2B5EF4-FFF2-40B4-BE49-F238E27FC236}">
                <a16:creationId xmlns:a16="http://schemas.microsoft.com/office/drawing/2014/main" id="{672E1B2E-94F3-4C71-A1CD-0A952CABBA50}"/>
              </a:ext>
            </a:extLst>
          </p:cNvPr>
          <p:cNvPicPr>
            <a:picLocks noChangeAspect="1"/>
          </p:cNvPicPr>
          <p:nvPr/>
        </p:nvPicPr>
        <p:blipFill>
          <a:blip r:embed="rId2"/>
          <a:stretch>
            <a:fillRect/>
          </a:stretch>
        </p:blipFill>
        <p:spPr>
          <a:xfrm>
            <a:off x="572893" y="1134507"/>
            <a:ext cx="7197004" cy="3231070"/>
          </a:xfrm>
          <a:prstGeom prst="rect">
            <a:avLst/>
          </a:prstGeom>
          <a:ln>
            <a:noFill/>
          </a:ln>
          <a:effectLst>
            <a:outerShdw blurRad="292100" dist="139700" dir="2700000" algn="tl" rotWithShape="0">
              <a:srgbClr val="333333">
                <a:alpha val="65000"/>
              </a:srgbClr>
            </a:outerShdw>
          </a:effectLst>
        </p:spPr>
      </p:pic>
      <p:sp>
        <p:nvSpPr>
          <p:cNvPr id="15" name="Down Arrow 11">
            <a:extLst>
              <a:ext uri="{FF2B5EF4-FFF2-40B4-BE49-F238E27FC236}">
                <a16:creationId xmlns:a16="http://schemas.microsoft.com/office/drawing/2014/main" id="{60A2DEEA-360B-4574-82D6-6828FB60F9E5}"/>
              </a:ext>
            </a:extLst>
          </p:cNvPr>
          <p:cNvSpPr/>
          <p:nvPr/>
        </p:nvSpPr>
        <p:spPr>
          <a:xfrm>
            <a:off x="192115" y="814816"/>
            <a:ext cx="448946" cy="3471963"/>
          </a:xfrm>
          <a:prstGeom prst="downArrow">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sp>
        <p:nvSpPr>
          <p:cNvPr id="18" name="Down Arrow 11">
            <a:extLst>
              <a:ext uri="{FF2B5EF4-FFF2-40B4-BE49-F238E27FC236}">
                <a16:creationId xmlns:a16="http://schemas.microsoft.com/office/drawing/2014/main" id="{8B76CB26-0951-46B5-B2EB-994B9BB54DEF}"/>
              </a:ext>
            </a:extLst>
          </p:cNvPr>
          <p:cNvSpPr/>
          <p:nvPr/>
        </p:nvSpPr>
        <p:spPr>
          <a:xfrm>
            <a:off x="2816782" y="814816"/>
            <a:ext cx="448946" cy="1806426"/>
          </a:xfrm>
          <a:prstGeom prst="downArrow">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pic>
        <p:nvPicPr>
          <p:cNvPr id="9" name="Picture 8">
            <a:extLst>
              <a:ext uri="{FF2B5EF4-FFF2-40B4-BE49-F238E27FC236}">
                <a16:creationId xmlns:a16="http://schemas.microsoft.com/office/drawing/2014/main" id="{560A69EB-C930-4358-A08C-7FA24C0ABB03}"/>
              </a:ext>
            </a:extLst>
          </p:cNvPr>
          <p:cNvPicPr>
            <a:picLocks noChangeAspect="1"/>
          </p:cNvPicPr>
          <p:nvPr/>
        </p:nvPicPr>
        <p:blipFill>
          <a:blip r:embed="rId3"/>
          <a:stretch>
            <a:fillRect/>
          </a:stretch>
        </p:blipFill>
        <p:spPr>
          <a:xfrm>
            <a:off x="2080438" y="1831739"/>
            <a:ext cx="6871447" cy="2539627"/>
          </a:xfrm>
          <a:prstGeom prst="rect">
            <a:avLst/>
          </a:prstGeom>
          <a:ln>
            <a:noFill/>
          </a:ln>
          <a:effectLst>
            <a:outerShdw blurRad="292100" dist="139700" dir="2700000" algn="tl" rotWithShape="0">
              <a:srgbClr val="333333">
                <a:alpha val="65000"/>
              </a:srgbClr>
            </a:outerShdw>
          </a:effectLst>
        </p:spPr>
      </p:pic>
      <p:grpSp>
        <p:nvGrpSpPr>
          <p:cNvPr id="11" name="Group 10">
            <a:extLst>
              <a:ext uri="{FF2B5EF4-FFF2-40B4-BE49-F238E27FC236}">
                <a16:creationId xmlns:a16="http://schemas.microsoft.com/office/drawing/2014/main" id="{F453A7A2-4959-48C7-887A-527E7F1FA4EA}"/>
              </a:ext>
            </a:extLst>
          </p:cNvPr>
          <p:cNvGrpSpPr/>
          <p:nvPr/>
        </p:nvGrpSpPr>
        <p:grpSpPr>
          <a:xfrm>
            <a:off x="2764968" y="1881735"/>
            <a:ext cx="3909505" cy="739507"/>
            <a:chOff x="2764968" y="1881735"/>
            <a:chExt cx="3909505" cy="739507"/>
          </a:xfrm>
        </p:grpSpPr>
        <p:sp>
          <p:nvSpPr>
            <p:cNvPr id="13" name="TextBox 12">
              <a:extLst>
                <a:ext uri="{FF2B5EF4-FFF2-40B4-BE49-F238E27FC236}">
                  <a16:creationId xmlns:a16="http://schemas.microsoft.com/office/drawing/2014/main" id="{C317923F-862B-46EB-811B-AF583ACD2665}"/>
                </a:ext>
              </a:extLst>
            </p:cNvPr>
            <p:cNvSpPr txBox="1"/>
            <p:nvPr/>
          </p:nvSpPr>
          <p:spPr>
            <a:xfrm>
              <a:off x="3646506" y="1881735"/>
              <a:ext cx="3027967" cy="415498"/>
            </a:xfrm>
            <a:prstGeom prst="rect">
              <a:avLst/>
            </a:prstGeom>
            <a:noFill/>
          </p:spPr>
          <p:txBody>
            <a:bodyPr wrap="square" rtlCol="0">
              <a:spAutoFit/>
            </a:bodyPr>
            <a:lstStyle/>
            <a:p>
              <a:pPr algn="ctr"/>
              <a:r>
                <a:rPr lang="ru-RU" sz="1050" dirty="0">
                  <a:solidFill>
                    <a:srgbClr val="1E1E1D"/>
                  </a:solidFill>
                  <a:latin typeface="Helvetica Neue"/>
                </a:rPr>
                <a:t>Можете выбрать все или несколько публикаций для сохранения</a:t>
              </a:r>
              <a:r>
                <a:rPr lang="en-US" sz="1050" dirty="0">
                  <a:solidFill>
                    <a:srgbClr val="1E1E1D"/>
                  </a:solidFill>
                  <a:latin typeface="Helvetica Neue"/>
                </a:rPr>
                <a:t>       </a:t>
              </a:r>
            </a:p>
          </p:txBody>
        </p:sp>
        <p:sp>
          <p:nvSpPr>
            <p:cNvPr id="17" name="Down Arrow 11">
              <a:extLst>
                <a:ext uri="{FF2B5EF4-FFF2-40B4-BE49-F238E27FC236}">
                  <a16:creationId xmlns:a16="http://schemas.microsoft.com/office/drawing/2014/main" id="{6FCD0BF6-66B9-4B60-A368-1F7CFE663520}"/>
                </a:ext>
              </a:extLst>
            </p:cNvPr>
            <p:cNvSpPr/>
            <p:nvPr/>
          </p:nvSpPr>
          <p:spPr>
            <a:xfrm rot="5400000">
              <a:off x="4213855" y="723409"/>
              <a:ext cx="448946" cy="3346720"/>
            </a:xfrm>
            <a:prstGeom prst="downArrow">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grpSp>
      <p:sp>
        <p:nvSpPr>
          <p:cNvPr id="19" name="Down Arrow 11">
            <a:extLst>
              <a:ext uri="{FF2B5EF4-FFF2-40B4-BE49-F238E27FC236}">
                <a16:creationId xmlns:a16="http://schemas.microsoft.com/office/drawing/2014/main" id="{63B622F1-D592-43C0-B0AD-5FFBAD53A710}"/>
              </a:ext>
            </a:extLst>
          </p:cNvPr>
          <p:cNvSpPr/>
          <p:nvPr/>
        </p:nvSpPr>
        <p:spPr>
          <a:xfrm>
            <a:off x="8502939" y="3618910"/>
            <a:ext cx="448946" cy="554916"/>
          </a:xfrm>
          <a:prstGeom prst="downArrow">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spTree>
    <p:extLst>
      <p:ext uri="{BB962C8B-B14F-4D97-AF65-F5344CB8AC3E}">
        <p14:creationId xmlns:p14="http://schemas.microsoft.com/office/powerpoint/2010/main" val="14283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76263" y="289693"/>
            <a:ext cx="8379478" cy="462759"/>
          </a:xfrm>
        </p:spPr>
        <p:txBody>
          <a:bodyPr/>
          <a:lstStyle/>
          <a:p>
            <a:r>
              <a:rPr lang="ru-RU" sz="2000" dirty="0"/>
              <a:t>Синхронизация вашей личной библиотеки с облаком</a:t>
            </a:r>
            <a:endParaRPr lang="en-GB" sz="2000" dirty="0"/>
          </a:p>
        </p:txBody>
      </p:sp>
      <p:pic>
        <p:nvPicPr>
          <p:cNvPr id="4" name="Picture 3">
            <a:extLst>
              <a:ext uri="{FF2B5EF4-FFF2-40B4-BE49-F238E27FC236}">
                <a16:creationId xmlns:a16="http://schemas.microsoft.com/office/drawing/2014/main" id="{E4936D86-97F9-4C5F-A8F3-6E7722A1E1CB}"/>
              </a:ext>
            </a:extLst>
          </p:cNvPr>
          <p:cNvPicPr>
            <a:picLocks noChangeAspect="1"/>
          </p:cNvPicPr>
          <p:nvPr/>
        </p:nvPicPr>
        <p:blipFill>
          <a:blip r:embed="rId2"/>
          <a:stretch>
            <a:fillRect/>
          </a:stretch>
        </p:blipFill>
        <p:spPr>
          <a:xfrm>
            <a:off x="382260" y="891008"/>
            <a:ext cx="8379479" cy="3361484"/>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82227485-C634-4623-9790-822079868AF5}"/>
              </a:ext>
            </a:extLst>
          </p:cNvPr>
          <p:cNvSpPr/>
          <p:nvPr/>
        </p:nvSpPr>
        <p:spPr>
          <a:xfrm>
            <a:off x="1530659" y="1896035"/>
            <a:ext cx="4365876" cy="188259"/>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3" name="Rectangle 12">
            <a:extLst>
              <a:ext uri="{FF2B5EF4-FFF2-40B4-BE49-F238E27FC236}">
                <a16:creationId xmlns:a16="http://schemas.microsoft.com/office/drawing/2014/main" id="{3CE082CF-2A53-416C-9939-C572CF13D4DB}"/>
              </a:ext>
            </a:extLst>
          </p:cNvPr>
          <p:cNvSpPr/>
          <p:nvPr/>
        </p:nvSpPr>
        <p:spPr>
          <a:xfrm>
            <a:off x="6064760" y="1631577"/>
            <a:ext cx="2628764" cy="2620915"/>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D8C87B6-EA9C-4A03-9DFB-87A7F5F51C37}"/>
              </a:ext>
            </a:extLst>
          </p:cNvPr>
          <p:cNvSpPr/>
          <p:nvPr/>
        </p:nvSpPr>
        <p:spPr>
          <a:xfrm>
            <a:off x="1701053" y="1143000"/>
            <a:ext cx="302559" cy="28911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1585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76263" y="195442"/>
            <a:ext cx="4647919" cy="462759"/>
          </a:xfrm>
        </p:spPr>
        <p:txBody>
          <a:bodyPr/>
          <a:lstStyle/>
          <a:p>
            <a:r>
              <a:rPr lang="ru-RU" sz="2000" dirty="0"/>
              <a:t>Поиск сведений о документе</a:t>
            </a:r>
            <a:endParaRPr lang="en-GB" sz="2000" dirty="0"/>
          </a:p>
        </p:txBody>
      </p:sp>
      <p:pic>
        <p:nvPicPr>
          <p:cNvPr id="11" name="Picture 4" descr="LookUpPMID.tiff">
            <a:extLst>
              <a:ext uri="{FF2B5EF4-FFF2-40B4-BE49-F238E27FC236}">
                <a16:creationId xmlns:a16="http://schemas.microsoft.com/office/drawing/2014/main" id="{96D759FD-73B0-4F6B-8C5B-A8A656326B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0304" y="749909"/>
            <a:ext cx="1625375" cy="3558264"/>
          </a:xfrm>
          <a:prstGeom prst="rect">
            <a:avLst/>
          </a:prstGeom>
          <a:noFill/>
          <a:ln>
            <a:noFill/>
          </a:ln>
          <a:effectLst>
            <a:outerShdw blurRad="635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grpSp>
        <p:nvGrpSpPr>
          <p:cNvPr id="20" name="Group 19">
            <a:extLst>
              <a:ext uri="{FF2B5EF4-FFF2-40B4-BE49-F238E27FC236}">
                <a16:creationId xmlns:a16="http://schemas.microsoft.com/office/drawing/2014/main" id="{F56CF52C-EC76-4A41-9CBE-CF627588D963}"/>
              </a:ext>
            </a:extLst>
          </p:cNvPr>
          <p:cNvGrpSpPr/>
          <p:nvPr/>
        </p:nvGrpSpPr>
        <p:grpSpPr>
          <a:xfrm>
            <a:off x="3333746" y="356929"/>
            <a:ext cx="4448738" cy="4067154"/>
            <a:chOff x="3333746" y="356929"/>
            <a:chExt cx="4448738" cy="4067154"/>
          </a:xfrm>
        </p:grpSpPr>
        <p:sp>
          <p:nvSpPr>
            <p:cNvPr id="18" name="TextBox 17">
              <a:extLst>
                <a:ext uri="{FF2B5EF4-FFF2-40B4-BE49-F238E27FC236}">
                  <a16:creationId xmlns:a16="http://schemas.microsoft.com/office/drawing/2014/main" id="{8A72D7F3-BF3D-4B91-B152-F508088063D9}"/>
                </a:ext>
              </a:extLst>
            </p:cNvPr>
            <p:cNvSpPr txBox="1"/>
            <p:nvPr/>
          </p:nvSpPr>
          <p:spPr>
            <a:xfrm>
              <a:off x="3333746" y="3438388"/>
              <a:ext cx="2416632" cy="954107"/>
            </a:xfrm>
            <a:prstGeom prst="rect">
              <a:avLst/>
            </a:prstGeom>
            <a:noFill/>
          </p:spPr>
          <p:txBody>
            <a:bodyPr wrap="square" rtlCol="0">
              <a:spAutoFit/>
            </a:bodyPr>
            <a:lstStyle/>
            <a:p>
              <a:pPr algn="r"/>
              <a:r>
                <a:rPr lang="en-US" sz="1400" dirty="0">
                  <a:solidFill>
                    <a:srgbClr val="1E1E1D"/>
                  </a:solidFill>
                  <a:latin typeface="Helvetica Neue"/>
                  <a:cs typeface="Helvetica Neue"/>
                </a:rPr>
                <a:t>Mendeley </a:t>
              </a:r>
              <a:r>
                <a:rPr lang="ru-RU" sz="1400" dirty="0">
                  <a:solidFill>
                    <a:srgbClr val="1E1E1D"/>
                  </a:solidFill>
                  <a:latin typeface="Helvetica Neue"/>
                  <a:cs typeface="Helvetica Neue"/>
                </a:rPr>
                <a:t>добавляет отсутствующую  информацию автоматически </a:t>
              </a:r>
              <a:endParaRPr lang="en-US" sz="1400" dirty="0">
                <a:solidFill>
                  <a:srgbClr val="1E1E1D"/>
                </a:solidFill>
                <a:latin typeface="Helvetica Neue"/>
                <a:cs typeface="Helvetica Neue"/>
              </a:endParaRPr>
            </a:p>
          </p:txBody>
        </p:sp>
        <p:grpSp>
          <p:nvGrpSpPr>
            <p:cNvPr id="6" name="Group 5">
              <a:extLst>
                <a:ext uri="{FF2B5EF4-FFF2-40B4-BE49-F238E27FC236}">
                  <a16:creationId xmlns:a16="http://schemas.microsoft.com/office/drawing/2014/main" id="{BC7BD28E-A1EC-4D18-9245-633D8F40A429}"/>
                </a:ext>
              </a:extLst>
            </p:cNvPr>
            <p:cNvGrpSpPr/>
            <p:nvPr/>
          </p:nvGrpSpPr>
          <p:grpSpPr>
            <a:xfrm>
              <a:off x="5750378" y="356929"/>
              <a:ext cx="2032106" cy="4067154"/>
              <a:chOff x="5750378" y="356929"/>
              <a:chExt cx="2032106" cy="4067154"/>
            </a:xfrm>
          </p:grpSpPr>
          <p:grpSp>
            <p:nvGrpSpPr>
              <p:cNvPr id="8" name="Group 1">
                <a:extLst>
                  <a:ext uri="{FF2B5EF4-FFF2-40B4-BE49-F238E27FC236}">
                    <a16:creationId xmlns:a16="http://schemas.microsoft.com/office/drawing/2014/main" id="{8BF4BFAD-29B3-4929-B88B-97C3A6B0CF81}"/>
                  </a:ext>
                </a:extLst>
              </p:cNvPr>
              <p:cNvGrpSpPr>
                <a:grpSpLocks/>
              </p:cNvGrpSpPr>
              <p:nvPr/>
            </p:nvGrpSpPr>
            <p:grpSpPr bwMode="auto">
              <a:xfrm>
                <a:off x="5750378" y="356929"/>
                <a:ext cx="2032106" cy="4067154"/>
                <a:chOff x="0" y="0"/>
                <a:chExt cx="2557464" cy="5110163"/>
              </a:xfrm>
            </p:grpSpPr>
            <p:pic>
              <p:nvPicPr>
                <p:cNvPr id="9" name="Picture 2" descr="LookUpPmid2.tiff">
                  <a:extLst>
                    <a:ext uri="{FF2B5EF4-FFF2-40B4-BE49-F238E27FC236}">
                      <a16:creationId xmlns:a16="http://schemas.microsoft.com/office/drawing/2014/main" id="{74FC5DCA-E1C8-495B-A1C7-243621E5D0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57464" cy="5110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 name="Picture 3" descr="LookUpsuc.png">
                  <a:extLst>
                    <a:ext uri="{FF2B5EF4-FFF2-40B4-BE49-F238E27FC236}">
                      <a16:creationId xmlns:a16="http://schemas.microsoft.com/office/drawing/2014/main" id="{EFA6880C-2FC6-4FFF-A77B-3AA5387EA3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800600"/>
                  <a:ext cx="1365251" cy="26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19" name="Rectangle 18">
                <a:extLst>
                  <a:ext uri="{FF2B5EF4-FFF2-40B4-BE49-F238E27FC236}">
                    <a16:creationId xmlns:a16="http://schemas.microsoft.com/office/drawing/2014/main" id="{96F696CA-D1BC-4196-9EC5-78C88F0E6C27}"/>
                  </a:ext>
                </a:extLst>
              </p:cNvPr>
              <p:cNvSpPr/>
              <p:nvPr/>
            </p:nvSpPr>
            <p:spPr>
              <a:xfrm>
                <a:off x="5790602" y="1045563"/>
                <a:ext cx="1952777" cy="313214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Bent Arrow 23">
              <a:extLst>
                <a:ext uri="{FF2B5EF4-FFF2-40B4-BE49-F238E27FC236}">
                  <a16:creationId xmlns:a16="http://schemas.microsoft.com/office/drawing/2014/main" id="{D3DD0542-83EF-4211-80E4-541769B5D6D7}"/>
                </a:ext>
              </a:extLst>
            </p:cNvPr>
            <p:cNvSpPr/>
            <p:nvPr/>
          </p:nvSpPr>
          <p:spPr>
            <a:xfrm>
              <a:off x="5365500" y="2539925"/>
              <a:ext cx="550237" cy="923330"/>
            </a:xfrm>
            <a:prstGeom prst="bentArrow">
              <a:avLst/>
            </a:prstGeom>
            <a:solidFill>
              <a:schemeClr val="tx2"/>
            </a:solidFill>
            <a:ln>
              <a:solidFill>
                <a:srgbClr val="91919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grpSp>
      <p:grpSp>
        <p:nvGrpSpPr>
          <p:cNvPr id="7" name="Group 6">
            <a:extLst>
              <a:ext uri="{FF2B5EF4-FFF2-40B4-BE49-F238E27FC236}">
                <a16:creationId xmlns:a16="http://schemas.microsoft.com/office/drawing/2014/main" id="{28B27F29-3EEA-4129-85D9-10FA142D6281}"/>
              </a:ext>
            </a:extLst>
          </p:cNvPr>
          <p:cNvGrpSpPr/>
          <p:nvPr/>
        </p:nvGrpSpPr>
        <p:grpSpPr>
          <a:xfrm>
            <a:off x="701754" y="2065047"/>
            <a:ext cx="4659371" cy="1787534"/>
            <a:chOff x="701754" y="2065047"/>
            <a:chExt cx="4659371" cy="1787534"/>
          </a:xfrm>
        </p:grpSpPr>
        <p:sp>
          <p:nvSpPr>
            <p:cNvPr id="14" name="TextBox 13">
              <a:extLst>
                <a:ext uri="{FF2B5EF4-FFF2-40B4-BE49-F238E27FC236}">
                  <a16:creationId xmlns:a16="http://schemas.microsoft.com/office/drawing/2014/main" id="{77BF2494-1AC2-4C11-AA60-8C587557B89D}"/>
                </a:ext>
              </a:extLst>
            </p:cNvPr>
            <p:cNvSpPr txBox="1"/>
            <p:nvPr/>
          </p:nvSpPr>
          <p:spPr>
            <a:xfrm>
              <a:off x="2409720" y="2065047"/>
              <a:ext cx="2951405" cy="523220"/>
            </a:xfrm>
            <a:prstGeom prst="rect">
              <a:avLst/>
            </a:prstGeom>
            <a:noFill/>
          </p:spPr>
          <p:txBody>
            <a:bodyPr wrap="square" rtlCol="0">
              <a:spAutoFit/>
            </a:bodyPr>
            <a:lstStyle/>
            <a:p>
              <a:r>
                <a:rPr lang="ru-RU" sz="1400" dirty="0">
                  <a:solidFill>
                    <a:srgbClr val="1E1E1D"/>
                  </a:solidFill>
                  <a:latin typeface="Helvetica Neue"/>
                  <a:cs typeface="Helvetica Neue"/>
                </a:rPr>
                <a:t>Введите </a:t>
              </a:r>
              <a:r>
                <a:rPr lang="en-US" sz="1400" dirty="0">
                  <a:solidFill>
                    <a:srgbClr val="1E1E1D"/>
                  </a:solidFill>
                  <a:latin typeface="Helvetica Neue"/>
                  <a:cs typeface="Helvetica Neue"/>
                </a:rPr>
                <a:t>DOI, PubMed</a:t>
              </a:r>
              <a:r>
                <a:rPr lang="ru-RU" sz="1400" dirty="0">
                  <a:solidFill>
                    <a:srgbClr val="1E1E1D"/>
                  </a:solidFill>
                  <a:latin typeface="Helvetica Neue"/>
                  <a:cs typeface="Helvetica Neue"/>
                </a:rPr>
                <a:t> или</a:t>
              </a:r>
              <a:r>
                <a:rPr lang="en-US" sz="1400" dirty="0">
                  <a:solidFill>
                    <a:srgbClr val="1E1E1D"/>
                  </a:solidFill>
                  <a:latin typeface="Helvetica Neue"/>
                  <a:cs typeface="Helvetica Neue"/>
                </a:rPr>
                <a:t> </a:t>
              </a:r>
              <a:r>
                <a:rPr lang="en-US" sz="1400" dirty="0" err="1">
                  <a:solidFill>
                    <a:srgbClr val="1E1E1D"/>
                  </a:solidFill>
                  <a:latin typeface="Helvetica Neue"/>
                  <a:cs typeface="Helvetica Neue"/>
                </a:rPr>
                <a:t>ArXiv</a:t>
              </a:r>
              <a:r>
                <a:rPr lang="ru-RU" sz="1400" dirty="0">
                  <a:solidFill>
                    <a:srgbClr val="1E1E1D"/>
                  </a:solidFill>
                  <a:latin typeface="Helvetica Neue"/>
                  <a:cs typeface="Helvetica Neue"/>
                </a:rPr>
                <a:t> </a:t>
              </a:r>
              <a:r>
                <a:rPr lang="en-GB" sz="1400" dirty="0">
                  <a:solidFill>
                    <a:srgbClr val="1E1E1D"/>
                  </a:solidFill>
                  <a:latin typeface="Helvetica Neue"/>
                  <a:cs typeface="Helvetica Neue"/>
                </a:rPr>
                <a:t>ID</a:t>
              </a:r>
              <a:r>
                <a:rPr lang="en-US" sz="1400" dirty="0">
                  <a:solidFill>
                    <a:srgbClr val="1E1E1D"/>
                  </a:solidFill>
                  <a:latin typeface="Helvetica Neue"/>
                  <a:cs typeface="Helvetica Neue"/>
                </a:rPr>
                <a:t> </a:t>
              </a:r>
              <a:r>
                <a:rPr lang="ru-RU" sz="1400" dirty="0">
                  <a:solidFill>
                    <a:srgbClr val="1E1E1D"/>
                  </a:solidFill>
                  <a:latin typeface="Helvetica Neue"/>
                  <a:cs typeface="Helvetica Neue"/>
                </a:rPr>
                <a:t>и кликните на иконку с лупой</a:t>
              </a:r>
              <a:endParaRPr lang="en-US" sz="1400" dirty="0">
                <a:solidFill>
                  <a:srgbClr val="1E1E1D"/>
                </a:solidFill>
                <a:latin typeface="Helvetica Neue"/>
                <a:cs typeface="Helvetica Neue"/>
              </a:endParaRPr>
            </a:p>
          </p:txBody>
        </p:sp>
        <p:sp>
          <p:nvSpPr>
            <p:cNvPr id="15" name="Rectangle 14">
              <a:extLst>
                <a:ext uri="{FF2B5EF4-FFF2-40B4-BE49-F238E27FC236}">
                  <a16:creationId xmlns:a16="http://schemas.microsoft.com/office/drawing/2014/main" id="{3D8C87B6-EA9C-4A03-9DFB-87A7F5F51C37}"/>
                </a:ext>
              </a:extLst>
            </p:cNvPr>
            <p:cNvSpPr/>
            <p:nvPr/>
          </p:nvSpPr>
          <p:spPr>
            <a:xfrm>
              <a:off x="701754" y="3509564"/>
              <a:ext cx="1291830" cy="34301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Bent Arrow 22">
              <a:extLst>
                <a:ext uri="{FF2B5EF4-FFF2-40B4-BE49-F238E27FC236}">
                  <a16:creationId xmlns:a16="http://schemas.microsoft.com/office/drawing/2014/main" id="{A92AC1B3-7A1A-45CD-A9B3-6867791E8D4A}"/>
                </a:ext>
              </a:extLst>
            </p:cNvPr>
            <p:cNvSpPr/>
            <p:nvPr/>
          </p:nvSpPr>
          <p:spPr>
            <a:xfrm rot="10800000">
              <a:off x="2015033" y="2571748"/>
              <a:ext cx="675523" cy="1226927"/>
            </a:xfrm>
            <a:prstGeom prst="bentArrow">
              <a:avLst/>
            </a:prstGeom>
            <a:solidFill>
              <a:schemeClr val="tx2"/>
            </a:solidFill>
            <a:ln>
              <a:solidFill>
                <a:srgbClr val="91919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grpSp>
    </p:spTree>
    <p:extLst>
      <p:ext uri="{BB962C8B-B14F-4D97-AF65-F5344CB8AC3E}">
        <p14:creationId xmlns:p14="http://schemas.microsoft.com/office/powerpoint/2010/main" val="353527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A5ECC266-8820-4F5A-9D66-9BEFDE4CAD78}"/>
              </a:ext>
            </a:extLst>
          </p:cNvPr>
          <p:cNvSpPr>
            <a:spLocks noGrp="1"/>
          </p:cNvSpPr>
          <p:nvPr>
            <p:ph type="ftr" sz="quarter" idx="11"/>
          </p:nvPr>
        </p:nvSpPr>
        <p:spPr/>
        <p:txBody>
          <a:bodyPr/>
          <a:lstStyle/>
          <a:p>
            <a:r>
              <a:rPr lang="de-DE"/>
              <a:t>© Elsevier B.V. 2019</a:t>
            </a:r>
          </a:p>
        </p:txBody>
      </p:sp>
      <p:sp>
        <p:nvSpPr>
          <p:cNvPr id="3" name="Текст 2">
            <a:extLst>
              <a:ext uri="{FF2B5EF4-FFF2-40B4-BE49-F238E27FC236}">
                <a16:creationId xmlns:a16="http://schemas.microsoft.com/office/drawing/2014/main" id="{17541ADA-56A8-460C-A1C9-3478B31EF157}"/>
              </a:ext>
            </a:extLst>
          </p:cNvPr>
          <p:cNvSpPr>
            <a:spLocks noGrp="1"/>
          </p:cNvSpPr>
          <p:nvPr>
            <p:ph type="body" sz="quarter" idx="15"/>
          </p:nvPr>
        </p:nvSpPr>
        <p:spPr/>
        <p:txBody>
          <a:bodyPr/>
          <a:lstStyle/>
          <a:p>
            <a:r>
              <a:rPr lang="ru-RU" dirty="0"/>
              <a:t>Организация и управление Вашей библиотекой</a:t>
            </a:r>
            <a:endParaRPr lang="en-GB" dirty="0"/>
          </a:p>
        </p:txBody>
      </p:sp>
    </p:spTree>
    <p:extLst>
      <p:ext uri="{BB962C8B-B14F-4D97-AF65-F5344CB8AC3E}">
        <p14:creationId xmlns:p14="http://schemas.microsoft.com/office/powerpoint/2010/main" val="2502798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3FCF2B67-F9B8-4A3D-8386-DC962AE59456}"/>
              </a:ext>
            </a:extLst>
          </p:cNvPr>
          <p:cNvPicPr>
            <a:picLocks noChangeAspect="1"/>
          </p:cNvPicPr>
          <p:nvPr/>
        </p:nvPicPr>
        <p:blipFill>
          <a:blip r:embed="rId2"/>
          <a:stretch>
            <a:fillRect/>
          </a:stretch>
        </p:blipFill>
        <p:spPr>
          <a:xfrm>
            <a:off x="2737944" y="658201"/>
            <a:ext cx="6257236" cy="3707580"/>
          </a:xfrm>
          <a:prstGeom prst="rect">
            <a:avLst/>
          </a:prstGeom>
          <a:ln>
            <a:noFill/>
          </a:ln>
          <a:effectLst>
            <a:outerShdw blurRad="292100" dist="139700" dir="2700000" algn="tl" rotWithShape="0">
              <a:srgbClr val="333333">
                <a:alpha val="65000"/>
              </a:srgbClr>
            </a:outerShdw>
          </a:effectLst>
        </p:spPr>
      </p:pic>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76263" y="195442"/>
            <a:ext cx="4647919" cy="462759"/>
          </a:xfrm>
        </p:spPr>
        <p:txBody>
          <a:bodyPr/>
          <a:lstStyle/>
          <a:p>
            <a:r>
              <a:rPr lang="ru-RU" sz="2000" dirty="0"/>
              <a:t>Поиск сведений о документе</a:t>
            </a:r>
            <a:endParaRPr lang="en-GB" sz="2000" dirty="0"/>
          </a:p>
        </p:txBody>
      </p:sp>
      <p:sp>
        <p:nvSpPr>
          <p:cNvPr id="22" name="Rectangle 21">
            <a:extLst>
              <a:ext uri="{FF2B5EF4-FFF2-40B4-BE49-F238E27FC236}">
                <a16:creationId xmlns:a16="http://schemas.microsoft.com/office/drawing/2014/main" id="{00A04114-D231-43BD-8136-D12495A2BBDE}"/>
              </a:ext>
            </a:extLst>
          </p:cNvPr>
          <p:cNvSpPr/>
          <p:nvPr/>
        </p:nvSpPr>
        <p:spPr>
          <a:xfrm>
            <a:off x="1028524" y="2845839"/>
            <a:ext cx="1208601" cy="276999"/>
          </a:xfrm>
          <a:prstGeom prst="rect">
            <a:avLst/>
          </a:prstGeom>
        </p:spPr>
        <p:txBody>
          <a:bodyPr wrap="none">
            <a:spAutoFit/>
          </a:bodyPr>
          <a:lstStyle/>
          <a:p>
            <a:r>
              <a:rPr lang="ru-RU" sz="1200" dirty="0">
                <a:latin typeface="Helvetica Neue"/>
                <a:cs typeface="Helvetica Neue"/>
              </a:rPr>
              <a:t>Создать папку</a:t>
            </a:r>
            <a:endParaRPr lang="en-US" sz="1200" dirty="0"/>
          </a:p>
        </p:txBody>
      </p:sp>
      <p:sp>
        <p:nvSpPr>
          <p:cNvPr id="23" name="Rectangle 22">
            <a:extLst>
              <a:ext uri="{FF2B5EF4-FFF2-40B4-BE49-F238E27FC236}">
                <a16:creationId xmlns:a16="http://schemas.microsoft.com/office/drawing/2014/main" id="{80F93408-7A41-4D30-9EDD-44C07D74F278}"/>
              </a:ext>
            </a:extLst>
          </p:cNvPr>
          <p:cNvSpPr/>
          <p:nvPr/>
        </p:nvSpPr>
        <p:spPr>
          <a:xfrm>
            <a:off x="2944906" y="2908305"/>
            <a:ext cx="539962" cy="152068"/>
          </a:xfrm>
          <a:prstGeom prst="rect">
            <a:avLst/>
          </a:prstGeom>
          <a:noFill/>
          <a:ln w="28575" cmpd="sng">
            <a:solidFill>
              <a:srgbClr val="1E1E1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CCF9E34F-04CA-47F1-A449-096E479FE2EE}"/>
              </a:ext>
            </a:extLst>
          </p:cNvPr>
          <p:cNvCxnSpPr>
            <a:cxnSpLocks/>
            <a:endCxn id="23" idx="1"/>
          </p:cNvCxnSpPr>
          <p:nvPr/>
        </p:nvCxnSpPr>
        <p:spPr>
          <a:xfrm flipV="1">
            <a:off x="2212871" y="2984339"/>
            <a:ext cx="732035" cy="1"/>
          </a:xfrm>
          <a:prstGeom prst="line">
            <a:avLst/>
          </a:prstGeom>
          <a:ln w="28575" cmpd="sng">
            <a:solidFill>
              <a:srgbClr val="1E1E1D"/>
            </a:solidFill>
          </a:ln>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4DD192AF-B715-4FD2-9140-3010C84A7AFB}"/>
              </a:ext>
            </a:extLst>
          </p:cNvPr>
          <p:cNvSpPr/>
          <p:nvPr/>
        </p:nvSpPr>
        <p:spPr>
          <a:xfrm>
            <a:off x="153733" y="3361855"/>
            <a:ext cx="2166584" cy="646331"/>
          </a:xfrm>
          <a:prstGeom prst="rect">
            <a:avLst/>
          </a:prstGeom>
        </p:spPr>
        <p:txBody>
          <a:bodyPr wrap="square">
            <a:spAutoFit/>
          </a:bodyPr>
          <a:lstStyle/>
          <a:p>
            <a:pPr algn="ctr"/>
            <a:r>
              <a:rPr lang="ru-RU" sz="1200" dirty="0">
                <a:latin typeface="Helvetica Neue"/>
                <a:cs typeface="Helvetica Neue"/>
              </a:rPr>
              <a:t>Индикатор типа прикрепленного документа</a:t>
            </a:r>
            <a:r>
              <a:rPr lang="en-US" sz="1200" dirty="0">
                <a:latin typeface="Helvetica Neue"/>
                <a:cs typeface="Helvetica Neue"/>
              </a:rPr>
              <a:t> </a:t>
            </a:r>
          </a:p>
          <a:p>
            <a:pPr algn="ctr"/>
            <a:r>
              <a:rPr lang="en-US" sz="1200" dirty="0">
                <a:latin typeface="Helvetica Neue"/>
                <a:cs typeface="Helvetica Neue"/>
              </a:rPr>
              <a:t>(.pdf, .</a:t>
            </a:r>
            <a:r>
              <a:rPr lang="en-US" sz="1200" dirty="0" err="1">
                <a:latin typeface="Helvetica Neue"/>
                <a:cs typeface="Helvetica Neue"/>
              </a:rPr>
              <a:t>ppt</a:t>
            </a:r>
            <a:r>
              <a:rPr lang="en-US" sz="1200" dirty="0">
                <a:latin typeface="Helvetica Neue"/>
                <a:cs typeface="Helvetica Neue"/>
              </a:rPr>
              <a:t>, .</a:t>
            </a:r>
            <a:r>
              <a:rPr lang="en-US" sz="1200" dirty="0" err="1">
                <a:latin typeface="Helvetica Neue"/>
                <a:cs typeface="Helvetica Neue"/>
              </a:rPr>
              <a:t>docx</a:t>
            </a:r>
            <a:r>
              <a:rPr lang="en-US" sz="1200" dirty="0">
                <a:latin typeface="Helvetica Neue"/>
                <a:cs typeface="Helvetica Neue"/>
              </a:rPr>
              <a:t>, excel</a:t>
            </a:r>
            <a:r>
              <a:rPr lang="ru-RU" sz="1200" dirty="0">
                <a:latin typeface="Helvetica Neue"/>
                <a:cs typeface="Helvetica Neue"/>
              </a:rPr>
              <a:t> и др.</a:t>
            </a:r>
            <a:r>
              <a:rPr lang="en-US" sz="1200" dirty="0">
                <a:latin typeface="Helvetica Neue"/>
                <a:cs typeface="Helvetica Neue"/>
              </a:rPr>
              <a:t>)</a:t>
            </a:r>
            <a:endParaRPr lang="en-US" sz="1200" dirty="0"/>
          </a:p>
        </p:txBody>
      </p:sp>
      <p:sp>
        <p:nvSpPr>
          <p:cNvPr id="27" name="Rectangle 26">
            <a:extLst>
              <a:ext uri="{FF2B5EF4-FFF2-40B4-BE49-F238E27FC236}">
                <a16:creationId xmlns:a16="http://schemas.microsoft.com/office/drawing/2014/main" id="{C6DE205F-FF8D-4F56-8C39-A86299FD54E3}"/>
              </a:ext>
            </a:extLst>
          </p:cNvPr>
          <p:cNvSpPr/>
          <p:nvPr/>
        </p:nvSpPr>
        <p:spPr>
          <a:xfrm>
            <a:off x="4412806" y="1744810"/>
            <a:ext cx="214433" cy="179769"/>
          </a:xfrm>
          <a:prstGeom prst="rect">
            <a:avLst/>
          </a:prstGeom>
          <a:noFill/>
          <a:ln w="28575" cmpd="sng">
            <a:solidFill>
              <a:srgbClr val="1E1E1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E0AD4725-55BD-4FD2-A7DA-AEEFD467E350}"/>
              </a:ext>
            </a:extLst>
          </p:cNvPr>
          <p:cNvSpPr/>
          <p:nvPr/>
        </p:nvSpPr>
        <p:spPr>
          <a:xfrm>
            <a:off x="4509931" y="678245"/>
            <a:ext cx="3055195" cy="276999"/>
          </a:xfrm>
          <a:prstGeom prst="rect">
            <a:avLst/>
          </a:prstGeom>
        </p:spPr>
        <p:txBody>
          <a:bodyPr wrap="none">
            <a:spAutoFit/>
          </a:bodyPr>
          <a:lstStyle/>
          <a:p>
            <a:r>
              <a:rPr lang="ru-RU" sz="1200" dirty="0">
                <a:latin typeface="Helvetica Neue"/>
                <a:cs typeface="Helvetica Neue"/>
              </a:rPr>
              <a:t>Открыть </a:t>
            </a:r>
            <a:r>
              <a:rPr lang="en-US" sz="1200" dirty="0">
                <a:latin typeface="Helvetica Neue"/>
                <a:cs typeface="Helvetica Neue"/>
              </a:rPr>
              <a:t>PDF</a:t>
            </a:r>
            <a:r>
              <a:rPr lang="ru-RU" sz="1200" dirty="0">
                <a:latin typeface="Helvetica Neue"/>
                <a:cs typeface="Helvetica Neue"/>
              </a:rPr>
              <a:t> во встроенном редакторе</a:t>
            </a:r>
            <a:r>
              <a:rPr lang="en-US" sz="1200" dirty="0">
                <a:latin typeface="Helvetica Neue"/>
                <a:cs typeface="Helvetica Neue"/>
              </a:rPr>
              <a:t> </a:t>
            </a:r>
            <a:endParaRPr lang="en-US" sz="1200" dirty="0"/>
          </a:p>
        </p:txBody>
      </p:sp>
      <p:cxnSp>
        <p:nvCxnSpPr>
          <p:cNvPr id="30" name="Straight Connector 29">
            <a:extLst>
              <a:ext uri="{FF2B5EF4-FFF2-40B4-BE49-F238E27FC236}">
                <a16:creationId xmlns:a16="http://schemas.microsoft.com/office/drawing/2014/main" id="{C497D133-CAB7-4323-89E2-C74E2C3B9C66}"/>
              </a:ext>
            </a:extLst>
          </p:cNvPr>
          <p:cNvCxnSpPr>
            <a:cxnSpLocks/>
            <a:endCxn id="27" idx="0"/>
          </p:cNvCxnSpPr>
          <p:nvPr/>
        </p:nvCxnSpPr>
        <p:spPr>
          <a:xfrm>
            <a:off x="4520023" y="753035"/>
            <a:ext cx="0" cy="991775"/>
          </a:xfrm>
          <a:prstGeom prst="line">
            <a:avLst/>
          </a:prstGeom>
          <a:ln w="28575" cmpd="sng">
            <a:solidFill>
              <a:srgbClr val="1E1E1D"/>
            </a:solidFill>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D343F758-EB0B-4E23-B9AA-8CE701C5C978}"/>
              </a:ext>
            </a:extLst>
          </p:cNvPr>
          <p:cNvSpPr/>
          <p:nvPr/>
        </p:nvSpPr>
        <p:spPr>
          <a:xfrm>
            <a:off x="4175311" y="1977151"/>
            <a:ext cx="158332" cy="369332"/>
          </a:xfrm>
          <a:prstGeom prst="rect">
            <a:avLst/>
          </a:prstGeom>
          <a:noFill/>
          <a:ln w="28575" cmpd="sng">
            <a:solidFill>
              <a:srgbClr val="1E1E1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4D7232C-E1FC-4900-B769-277CF3F4C1A3}"/>
              </a:ext>
            </a:extLst>
          </p:cNvPr>
          <p:cNvSpPr/>
          <p:nvPr/>
        </p:nvSpPr>
        <p:spPr>
          <a:xfrm>
            <a:off x="458568" y="2017261"/>
            <a:ext cx="1691040" cy="276999"/>
          </a:xfrm>
          <a:prstGeom prst="rect">
            <a:avLst/>
          </a:prstGeom>
        </p:spPr>
        <p:txBody>
          <a:bodyPr wrap="none">
            <a:spAutoFit/>
          </a:bodyPr>
          <a:lstStyle/>
          <a:p>
            <a:r>
              <a:rPr lang="ru-RU" sz="1200" dirty="0">
                <a:latin typeface="Helvetica Neue"/>
                <a:cs typeface="Helvetica Neue"/>
              </a:rPr>
              <a:t>Выделить избранное</a:t>
            </a:r>
            <a:endParaRPr lang="en-US" sz="1200" dirty="0"/>
          </a:p>
        </p:txBody>
      </p:sp>
      <p:cxnSp>
        <p:nvCxnSpPr>
          <p:cNvPr id="33" name="Straight Connector 32">
            <a:extLst>
              <a:ext uri="{FF2B5EF4-FFF2-40B4-BE49-F238E27FC236}">
                <a16:creationId xmlns:a16="http://schemas.microsoft.com/office/drawing/2014/main" id="{7169F5BA-FDAC-4F26-8326-76B0CDE981D7}"/>
              </a:ext>
            </a:extLst>
          </p:cNvPr>
          <p:cNvCxnSpPr>
            <a:cxnSpLocks/>
            <a:stCxn id="31" idx="1"/>
          </p:cNvCxnSpPr>
          <p:nvPr/>
        </p:nvCxnSpPr>
        <p:spPr>
          <a:xfrm flipH="1">
            <a:off x="2170881" y="2161817"/>
            <a:ext cx="2004430" cy="0"/>
          </a:xfrm>
          <a:prstGeom prst="line">
            <a:avLst/>
          </a:prstGeom>
          <a:ln w="28575" cmpd="sng">
            <a:solidFill>
              <a:srgbClr val="1E1E1D"/>
            </a:solidFill>
          </a:ln>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380FF97C-CB8A-48E8-B362-DDDAD91927C7}"/>
              </a:ext>
            </a:extLst>
          </p:cNvPr>
          <p:cNvSpPr/>
          <p:nvPr/>
        </p:nvSpPr>
        <p:spPr>
          <a:xfrm>
            <a:off x="4295385" y="2439910"/>
            <a:ext cx="158333" cy="369332"/>
          </a:xfrm>
          <a:prstGeom prst="rect">
            <a:avLst/>
          </a:prstGeom>
          <a:noFill/>
          <a:ln w="28575" cmpd="sng">
            <a:solidFill>
              <a:srgbClr val="1E1E1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32401900-8CA5-40E3-AD06-8F6F13BDD783}"/>
              </a:ext>
            </a:extLst>
          </p:cNvPr>
          <p:cNvCxnSpPr>
            <a:cxnSpLocks/>
            <a:endCxn id="34" idx="1"/>
          </p:cNvCxnSpPr>
          <p:nvPr/>
        </p:nvCxnSpPr>
        <p:spPr>
          <a:xfrm>
            <a:off x="2196857" y="2624576"/>
            <a:ext cx="2098528" cy="0"/>
          </a:xfrm>
          <a:prstGeom prst="line">
            <a:avLst/>
          </a:prstGeom>
          <a:ln w="28575" cmpd="sng">
            <a:solidFill>
              <a:srgbClr val="1E1E1D"/>
            </a:solidFill>
          </a:ln>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676C4EFE-7CF5-4BE1-BA89-1B7D3DA3445F}"/>
              </a:ext>
            </a:extLst>
          </p:cNvPr>
          <p:cNvSpPr/>
          <p:nvPr/>
        </p:nvSpPr>
        <p:spPr>
          <a:xfrm>
            <a:off x="119477" y="2482837"/>
            <a:ext cx="2093394" cy="276999"/>
          </a:xfrm>
          <a:prstGeom prst="rect">
            <a:avLst/>
          </a:prstGeom>
        </p:spPr>
        <p:txBody>
          <a:bodyPr wrap="none">
            <a:spAutoFit/>
          </a:bodyPr>
          <a:lstStyle/>
          <a:p>
            <a:r>
              <a:rPr lang="ru-RU" sz="1200" dirty="0">
                <a:latin typeface="Helvetica Neue"/>
                <a:cs typeface="Helvetica Neue"/>
              </a:rPr>
              <a:t>Пометить как прочитанное</a:t>
            </a:r>
            <a:endParaRPr lang="en-US" sz="1200" dirty="0"/>
          </a:p>
        </p:txBody>
      </p:sp>
      <p:sp>
        <p:nvSpPr>
          <p:cNvPr id="65" name="Rectangle 64">
            <a:extLst>
              <a:ext uri="{FF2B5EF4-FFF2-40B4-BE49-F238E27FC236}">
                <a16:creationId xmlns:a16="http://schemas.microsoft.com/office/drawing/2014/main" id="{ABCE17F4-D951-4CB8-84E3-567E77644820}"/>
              </a:ext>
            </a:extLst>
          </p:cNvPr>
          <p:cNvSpPr/>
          <p:nvPr/>
        </p:nvSpPr>
        <p:spPr>
          <a:xfrm>
            <a:off x="4445290" y="3523132"/>
            <a:ext cx="158333" cy="179768"/>
          </a:xfrm>
          <a:prstGeom prst="rect">
            <a:avLst/>
          </a:prstGeom>
          <a:noFill/>
          <a:ln w="28575" cmpd="sng">
            <a:solidFill>
              <a:srgbClr val="1E1E1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D3BEF68B-3F38-4F27-AB56-16BDE1B4B713}"/>
              </a:ext>
            </a:extLst>
          </p:cNvPr>
          <p:cNvCxnSpPr>
            <a:cxnSpLocks/>
            <a:endCxn id="65" idx="1"/>
          </p:cNvCxnSpPr>
          <p:nvPr/>
        </p:nvCxnSpPr>
        <p:spPr>
          <a:xfrm>
            <a:off x="2237125" y="3606015"/>
            <a:ext cx="2208165" cy="7001"/>
          </a:xfrm>
          <a:prstGeom prst="line">
            <a:avLst/>
          </a:prstGeom>
          <a:ln w="28575" cmpd="sng">
            <a:solidFill>
              <a:srgbClr val="1E1E1D"/>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8307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76264" y="73434"/>
            <a:ext cx="3841096" cy="462759"/>
          </a:xfrm>
        </p:spPr>
        <p:txBody>
          <a:bodyPr/>
          <a:lstStyle/>
          <a:p>
            <a:r>
              <a:rPr lang="ru-RU" sz="2000" dirty="0"/>
              <a:t>Поиск и работа в </a:t>
            </a:r>
            <a:r>
              <a:rPr lang="en-US" sz="2000" dirty="0"/>
              <a:t>PDF Viewer</a:t>
            </a:r>
            <a:endParaRPr lang="en-GB" sz="2000" dirty="0"/>
          </a:p>
        </p:txBody>
      </p:sp>
      <p:pic>
        <p:nvPicPr>
          <p:cNvPr id="5" name="Picture 4">
            <a:extLst>
              <a:ext uri="{FF2B5EF4-FFF2-40B4-BE49-F238E27FC236}">
                <a16:creationId xmlns:a16="http://schemas.microsoft.com/office/drawing/2014/main" id="{754C1861-6521-4857-9751-7284455CEA03}"/>
              </a:ext>
            </a:extLst>
          </p:cNvPr>
          <p:cNvPicPr>
            <a:picLocks noChangeAspect="1"/>
          </p:cNvPicPr>
          <p:nvPr/>
        </p:nvPicPr>
        <p:blipFill>
          <a:blip r:embed="rId2"/>
          <a:stretch>
            <a:fillRect/>
          </a:stretch>
        </p:blipFill>
        <p:spPr>
          <a:xfrm>
            <a:off x="759759" y="536193"/>
            <a:ext cx="7738782" cy="3828575"/>
          </a:xfrm>
          <a:prstGeom prst="rect">
            <a:avLst/>
          </a:prstGeom>
          <a:ln>
            <a:noFill/>
          </a:ln>
          <a:effectLst>
            <a:outerShdw blurRad="292100" dist="139700" dir="2700000" algn="tl" rotWithShape="0">
              <a:srgbClr val="333333">
                <a:alpha val="65000"/>
              </a:srgbClr>
            </a:outerShdw>
          </a:effectLst>
        </p:spPr>
      </p:pic>
      <p:sp>
        <p:nvSpPr>
          <p:cNvPr id="21" name="Rectangle 20">
            <a:extLst>
              <a:ext uri="{FF2B5EF4-FFF2-40B4-BE49-F238E27FC236}">
                <a16:creationId xmlns:a16="http://schemas.microsoft.com/office/drawing/2014/main" id="{FE942E6F-B8D8-4356-825E-979F2FE784E5}"/>
              </a:ext>
            </a:extLst>
          </p:cNvPr>
          <p:cNvSpPr/>
          <p:nvPr/>
        </p:nvSpPr>
        <p:spPr>
          <a:xfrm>
            <a:off x="6799995" y="778733"/>
            <a:ext cx="1291830" cy="14239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3C8BF03-4FEC-4B08-81EC-6D4FC7824E1F}"/>
              </a:ext>
            </a:extLst>
          </p:cNvPr>
          <p:cNvSpPr/>
          <p:nvPr/>
        </p:nvSpPr>
        <p:spPr>
          <a:xfrm>
            <a:off x="759759" y="1069040"/>
            <a:ext cx="3314700" cy="165755"/>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3951FCC-D722-4C6C-98FD-C3DA8E88DC6D}"/>
              </a:ext>
            </a:extLst>
          </p:cNvPr>
          <p:cNvSpPr/>
          <p:nvPr/>
        </p:nvSpPr>
        <p:spPr>
          <a:xfrm>
            <a:off x="1438835" y="785456"/>
            <a:ext cx="995083" cy="22022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9A6DB93-54F2-4226-89C4-8B808A45ABB8}"/>
              </a:ext>
            </a:extLst>
          </p:cNvPr>
          <p:cNvPicPr>
            <a:picLocks noChangeAspect="1"/>
          </p:cNvPicPr>
          <p:nvPr/>
        </p:nvPicPr>
        <p:blipFill>
          <a:blip r:embed="rId3"/>
          <a:stretch>
            <a:fillRect/>
          </a:stretch>
        </p:blipFill>
        <p:spPr>
          <a:xfrm>
            <a:off x="3333642" y="3217460"/>
            <a:ext cx="2476715" cy="914479"/>
          </a:xfrm>
          <a:prstGeom prst="rect">
            <a:avLst/>
          </a:prstGeom>
        </p:spPr>
      </p:pic>
    </p:spTree>
    <p:extLst>
      <p:ext uri="{BB962C8B-B14F-4D97-AF65-F5344CB8AC3E}">
        <p14:creationId xmlns:p14="http://schemas.microsoft.com/office/powerpoint/2010/main" val="323433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CE7BDA-1321-4C30-B31E-B6C07B1A3683}"/>
              </a:ext>
            </a:extLst>
          </p:cNvPr>
          <p:cNvPicPr>
            <a:picLocks noChangeAspect="1"/>
          </p:cNvPicPr>
          <p:nvPr/>
        </p:nvPicPr>
        <p:blipFill>
          <a:blip r:embed="rId2"/>
          <a:stretch>
            <a:fillRect/>
          </a:stretch>
        </p:blipFill>
        <p:spPr>
          <a:xfrm>
            <a:off x="164726" y="652284"/>
            <a:ext cx="8814547" cy="3422176"/>
          </a:xfrm>
          <a:prstGeom prst="rect">
            <a:avLst/>
          </a:prstGeom>
          <a:ln>
            <a:noFill/>
          </a:ln>
          <a:effectLst>
            <a:outerShdw blurRad="292100" dist="139700" dir="2700000" algn="tl" rotWithShape="0">
              <a:srgbClr val="333333">
                <a:alpha val="65000"/>
              </a:srgbClr>
            </a:outerShdw>
          </a:effectLst>
        </p:spPr>
      </p:pic>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76263" y="73434"/>
            <a:ext cx="6066583" cy="462759"/>
          </a:xfrm>
        </p:spPr>
        <p:txBody>
          <a:bodyPr/>
          <a:lstStyle/>
          <a:p>
            <a:r>
              <a:rPr lang="ru-RU" sz="2000" dirty="0"/>
              <a:t>Поиск документов в библиотеке </a:t>
            </a:r>
            <a:r>
              <a:rPr lang="en-GB" sz="2000" dirty="0"/>
              <a:t>Mendeley</a:t>
            </a:r>
          </a:p>
        </p:txBody>
      </p:sp>
      <p:sp>
        <p:nvSpPr>
          <p:cNvPr id="21" name="Rectangle 20">
            <a:extLst>
              <a:ext uri="{FF2B5EF4-FFF2-40B4-BE49-F238E27FC236}">
                <a16:creationId xmlns:a16="http://schemas.microsoft.com/office/drawing/2014/main" id="{FE942E6F-B8D8-4356-825E-979F2FE784E5}"/>
              </a:ext>
            </a:extLst>
          </p:cNvPr>
          <p:cNvSpPr/>
          <p:nvPr/>
        </p:nvSpPr>
        <p:spPr>
          <a:xfrm>
            <a:off x="7438730" y="926648"/>
            <a:ext cx="1483394" cy="14239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3C8BF03-4FEC-4B08-81EC-6D4FC7824E1F}"/>
              </a:ext>
            </a:extLst>
          </p:cNvPr>
          <p:cNvSpPr/>
          <p:nvPr/>
        </p:nvSpPr>
        <p:spPr>
          <a:xfrm>
            <a:off x="1848970" y="1761564"/>
            <a:ext cx="3758453" cy="121696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729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0B1DF2-D0F4-40C3-AB11-E571CA19207B}"/>
              </a:ext>
            </a:extLst>
          </p:cNvPr>
          <p:cNvPicPr>
            <a:picLocks noChangeAspect="1"/>
          </p:cNvPicPr>
          <p:nvPr/>
        </p:nvPicPr>
        <p:blipFill>
          <a:blip r:embed="rId2"/>
          <a:stretch>
            <a:fillRect/>
          </a:stretch>
        </p:blipFill>
        <p:spPr>
          <a:xfrm>
            <a:off x="151279" y="450055"/>
            <a:ext cx="8841441" cy="3921794"/>
          </a:xfrm>
          <a:prstGeom prst="rect">
            <a:avLst/>
          </a:prstGeom>
          <a:ln>
            <a:noFill/>
          </a:ln>
          <a:effectLst>
            <a:outerShdw blurRad="292100" dist="139700" dir="2700000" algn="tl" rotWithShape="0">
              <a:srgbClr val="333333">
                <a:alpha val="65000"/>
              </a:srgbClr>
            </a:outerShdw>
          </a:effectLst>
        </p:spPr>
      </p:pic>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82986" y="0"/>
            <a:ext cx="6066583" cy="462759"/>
          </a:xfrm>
        </p:spPr>
        <p:txBody>
          <a:bodyPr/>
          <a:lstStyle/>
          <a:p>
            <a:r>
              <a:rPr lang="ru-RU" sz="2000" dirty="0"/>
              <a:t>Использование Тэгов(</a:t>
            </a:r>
            <a:r>
              <a:rPr lang="en-GB" sz="2000" dirty="0"/>
              <a:t>Tags) </a:t>
            </a:r>
            <a:r>
              <a:rPr lang="ru-RU" sz="2000" dirty="0"/>
              <a:t>в </a:t>
            </a:r>
            <a:r>
              <a:rPr lang="en-GB" sz="2000" dirty="0"/>
              <a:t>Mendeley</a:t>
            </a:r>
          </a:p>
        </p:txBody>
      </p:sp>
      <p:sp>
        <p:nvSpPr>
          <p:cNvPr id="21" name="Rectangle 20">
            <a:extLst>
              <a:ext uri="{FF2B5EF4-FFF2-40B4-BE49-F238E27FC236}">
                <a16:creationId xmlns:a16="http://schemas.microsoft.com/office/drawing/2014/main" id="{FE942E6F-B8D8-4356-825E-979F2FE784E5}"/>
              </a:ext>
            </a:extLst>
          </p:cNvPr>
          <p:cNvSpPr/>
          <p:nvPr/>
        </p:nvSpPr>
        <p:spPr>
          <a:xfrm>
            <a:off x="6161259" y="4147217"/>
            <a:ext cx="293329" cy="224631"/>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3C8BF03-4FEC-4B08-81EC-6D4FC7824E1F}"/>
              </a:ext>
            </a:extLst>
          </p:cNvPr>
          <p:cNvSpPr/>
          <p:nvPr/>
        </p:nvSpPr>
        <p:spPr>
          <a:xfrm>
            <a:off x="151280" y="3154889"/>
            <a:ext cx="1200150" cy="529605"/>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8A0A734-761C-474B-B629-FFAD4DF7EA34}"/>
              </a:ext>
            </a:extLst>
          </p:cNvPr>
          <p:cNvSpPr/>
          <p:nvPr/>
        </p:nvSpPr>
        <p:spPr>
          <a:xfrm>
            <a:off x="1360004" y="1518830"/>
            <a:ext cx="4005372" cy="86802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614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40EB05-400A-4CFB-984A-278EC1367741}"/>
              </a:ext>
            </a:extLst>
          </p:cNvPr>
          <p:cNvPicPr>
            <a:picLocks noChangeAspect="1"/>
          </p:cNvPicPr>
          <p:nvPr/>
        </p:nvPicPr>
        <p:blipFill>
          <a:blip r:embed="rId2"/>
          <a:stretch>
            <a:fillRect/>
          </a:stretch>
        </p:blipFill>
        <p:spPr>
          <a:xfrm>
            <a:off x="528906" y="614586"/>
            <a:ext cx="6322659" cy="3764788"/>
          </a:xfrm>
          <a:prstGeom prst="rect">
            <a:avLst/>
          </a:prstGeom>
          <a:ln>
            <a:noFill/>
          </a:ln>
          <a:effectLst>
            <a:outerShdw blurRad="292100" dist="139700" dir="2700000" algn="tl" rotWithShape="0">
              <a:srgbClr val="333333">
                <a:alpha val="65000"/>
              </a:srgbClr>
            </a:outerShdw>
          </a:effectLst>
        </p:spPr>
      </p:pic>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28906" y="75913"/>
            <a:ext cx="6066583" cy="462759"/>
          </a:xfrm>
        </p:spPr>
        <p:txBody>
          <a:bodyPr/>
          <a:lstStyle/>
          <a:p>
            <a:r>
              <a:rPr lang="ru-RU" sz="2000" dirty="0"/>
              <a:t>Возможность переименовать документы</a:t>
            </a:r>
            <a:endParaRPr lang="en-GB" sz="2000" dirty="0"/>
          </a:p>
        </p:txBody>
      </p:sp>
      <p:sp>
        <p:nvSpPr>
          <p:cNvPr id="21" name="Rectangle 20">
            <a:extLst>
              <a:ext uri="{FF2B5EF4-FFF2-40B4-BE49-F238E27FC236}">
                <a16:creationId xmlns:a16="http://schemas.microsoft.com/office/drawing/2014/main" id="{FE942E6F-B8D8-4356-825E-979F2FE784E5}"/>
              </a:ext>
            </a:extLst>
          </p:cNvPr>
          <p:cNvSpPr/>
          <p:nvPr/>
        </p:nvSpPr>
        <p:spPr>
          <a:xfrm>
            <a:off x="525688" y="764127"/>
            <a:ext cx="200453" cy="96485"/>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8A0A734-761C-474B-B629-FFAD4DF7EA34}"/>
              </a:ext>
            </a:extLst>
          </p:cNvPr>
          <p:cNvSpPr/>
          <p:nvPr/>
        </p:nvSpPr>
        <p:spPr>
          <a:xfrm>
            <a:off x="672353" y="2043953"/>
            <a:ext cx="927848" cy="14791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9B237F9-63A9-4629-85EC-C2574CA03E4F}"/>
              </a:ext>
            </a:extLst>
          </p:cNvPr>
          <p:cNvPicPr>
            <a:picLocks noChangeAspect="1"/>
          </p:cNvPicPr>
          <p:nvPr/>
        </p:nvPicPr>
        <p:blipFill>
          <a:blip r:embed="rId3"/>
          <a:stretch>
            <a:fillRect/>
          </a:stretch>
        </p:blipFill>
        <p:spPr>
          <a:xfrm>
            <a:off x="477370" y="614586"/>
            <a:ext cx="8469647" cy="37647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808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802122E-AB46-42B7-9CE3-05AB192F9350}"/>
              </a:ext>
            </a:extLst>
          </p:cNvPr>
          <p:cNvSpPr>
            <a:spLocks noGrp="1"/>
          </p:cNvSpPr>
          <p:nvPr>
            <p:ph type="ftr" sz="quarter" idx="16"/>
          </p:nvPr>
        </p:nvSpPr>
        <p:spPr/>
        <p:txBody>
          <a:bodyPr/>
          <a:lstStyle/>
          <a:p>
            <a:r>
              <a:rPr lang="de-DE"/>
              <a:t>© Elsevier B.V. 2019</a:t>
            </a:r>
          </a:p>
        </p:txBody>
      </p:sp>
      <p:sp>
        <p:nvSpPr>
          <p:cNvPr id="3" name="Title 2">
            <a:extLst>
              <a:ext uri="{FF2B5EF4-FFF2-40B4-BE49-F238E27FC236}">
                <a16:creationId xmlns:a16="http://schemas.microsoft.com/office/drawing/2014/main" id="{A989E10E-808B-48B8-95AC-53FC2F171D61}"/>
              </a:ext>
            </a:extLst>
          </p:cNvPr>
          <p:cNvSpPr>
            <a:spLocks noGrp="1"/>
          </p:cNvSpPr>
          <p:nvPr>
            <p:ph type="title"/>
          </p:nvPr>
        </p:nvSpPr>
        <p:spPr/>
        <p:txBody>
          <a:bodyPr/>
          <a:lstStyle/>
          <a:p>
            <a:r>
              <a:rPr lang="ru-RU" dirty="0"/>
              <a:t>Что такое </a:t>
            </a:r>
            <a:r>
              <a:rPr lang="en-GB" dirty="0"/>
              <a:t>Mendeley</a:t>
            </a:r>
            <a:r>
              <a:rPr lang="ru-RU" dirty="0"/>
              <a:t>?</a:t>
            </a:r>
            <a:endParaRPr lang="en-GB" dirty="0"/>
          </a:p>
        </p:txBody>
      </p:sp>
      <p:sp>
        <p:nvSpPr>
          <p:cNvPr id="10" name="TextBox 25">
            <a:extLst>
              <a:ext uri="{FF2B5EF4-FFF2-40B4-BE49-F238E27FC236}">
                <a16:creationId xmlns:a16="http://schemas.microsoft.com/office/drawing/2014/main" id="{294DB28E-6D56-4B2B-BB65-77FA0D7041C5}"/>
              </a:ext>
            </a:extLst>
          </p:cNvPr>
          <p:cNvSpPr txBox="1">
            <a:spLocks noChangeArrowheads="1"/>
          </p:cNvSpPr>
          <p:nvPr/>
        </p:nvSpPr>
        <p:spPr bwMode="auto">
          <a:xfrm>
            <a:off x="74559" y="3122764"/>
            <a:ext cx="38385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sz="1600" b="0" dirty="0">
                <a:solidFill>
                  <a:schemeClr val="tx1">
                    <a:lumMod val="50000"/>
                  </a:schemeClr>
                </a:solidFill>
                <a:latin typeface="+mn-lt"/>
                <a:cs typeface="Arial" charset="0"/>
              </a:rPr>
              <a:t>...</a:t>
            </a:r>
            <a:r>
              <a:rPr lang="ru-RU" sz="1600" dirty="0">
                <a:solidFill>
                  <a:schemeClr val="tx1">
                    <a:lumMod val="50000"/>
                  </a:schemeClr>
                </a:solidFill>
                <a:latin typeface="+mn-lt"/>
                <a:cs typeface="Arial" charset="0"/>
              </a:rPr>
              <a:t>и </a:t>
            </a:r>
            <a:r>
              <a:rPr lang="ru-RU" sz="1600" b="1" i="1" dirty="0">
                <a:solidFill>
                  <a:schemeClr val="tx1">
                    <a:lumMod val="50000"/>
                  </a:schemeClr>
                </a:solidFill>
                <a:latin typeface="+mn-lt"/>
                <a:cs typeface="Arial" charset="0"/>
              </a:rPr>
              <a:t>научная социальная сеть</a:t>
            </a:r>
            <a:r>
              <a:rPr lang="en-US" sz="1600" b="1" i="1" dirty="0">
                <a:solidFill>
                  <a:schemeClr val="tx1">
                    <a:lumMod val="50000"/>
                  </a:schemeClr>
                </a:solidFill>
                <a:latin typeface="+mn-lt"/>
                <a:cs typeface="Arial" charset="0"/>
              </a:rPr>
              <a:t> </a:t>
            </a:r>
          </a:p>
          <a:p>
            <a:pPr algn="r" eaLnBrk="1" hangingPunct="1"/>
            <a:r>
              <a:rPr lang="ru-RU" sz="1600" dirty="0">
                <a:solidFill>
                  <a:schemeClr val="tx1">
                    <a:lumMod val="50000"/>
                  </a:schemeClr>
                </a:solidFill>
                <a:latin typeface="+mn-lt"/>
                <a:cs typeface="Arial" charset="0"/>
              </a:rPr>
              <a:t>с </a:t>
            </a:r>
            <a:r>
              <a:rPr lang="en-GB" sz="1600" dirty="0">
                <a:solidFill>
                  <a:schemeClr val="tx1">
                    <a:lumMod val="50000"/>
                  </a:schemeClr>
                </a:solidFill>
                <a:latin typeface="+mn-lt"/>
                <a:cs typeface="Arial" charset="0"/>
              </a:rPr>
              <a:t>8+</a:t>
            </a:r>
            <a:r>
              <a:rPr lang="ru-RU" sz="1600" dirty="0">
                <a:solidFill>
                  <a:schemeClr val="tx1">
                    <a:lumMod val="50000"/>
                  </a:schemeClr>
                </a:solidFill>
                <a:latin typeface="+mn-lt"/>
                <a:cs typeface="Arial" charset="0"/>
              </a:rPr>
              <a:t> миллионами</a:t>
            </a:r>
            <a:r>
              <a:rPr lang="en-US" sz="1600" dirty="0">
                <a:solidFill>
                  <a:schemeClr val="tx1">
                    <a:lumMod val="50000"/>
                  </a:schemeClr>
                </a:solidFill>
                <a:latin typeface="+mn-lt"/>
                <a:cs typeface="Arial" charset="0"/>
              </a:rPr>
              <a:t> </a:t>
            </a:r>
            <a:r>
              <a:rPr lang="ru-RU" sz="1600" dirty="0">
                <a:solidFill>
                  <a:schemeClr val="tx1">
                    <a:lumMod val="50000"/>
                  </a:schemeClr>
                </a:solidFill>
                <a:latin typeface="+mn-lt"/>
                <a:cs typeface="Arial" charset="0"/>
              </a:rPr>
              <a:t>пользователей, позволяющая находить единомышленников и изучать тренды современных исследований</a:t>
            </a:r>
            <a:r>
              <a:rPr lang="en-US" sz="1600" b="0" dirty="0">
                <a:solidFill>
                  <a:schemeClr val="tx1">
                    <a:lumMod val="50000"/>
                  </a:schemeClr>
                </a:solidFill>
                <a:latin typeface="+mn-lt"/>
                <a:cs typeface="Arial" charset="0"/>
              </a:rPr>
              <a:t>.</a:t>
            </a:r>
            <a:endParaRPr lang="en-GB" sz="1600" b="0" dirty="0">
              <a:solidFill>
                <a:schemeClr val="tx1">
                  <a:lumMod val="50000"/>
                </a:schemeClr>
              </a:solidFill>
              <a:latin typeface="+mn-lt"/>
              <a:cs typeface="Arial" charset="0"/>
            </a:endParaRPr>
          </a:p>
        </p:txBody>
      </p:sp>
      <p:sp>
        <p:nvSpPr>
          <p:cNvPr id="11" name="TextBox 25">
            <a:extLst>
              <a:ext uri="{FF2B5EF4-FFF2-40B4-BE49-F238E27FC236}">
                <a16:creationId xmlns:a16="http://schemas.microsoft.com/office/drawing/2014/main" id="{0A317539-8B69-45DF-BA7B-4C9C288DC1BD}"/>
              </a:ext>
            </a:extLst>
          </p:cNvPr>
          <p:cNvSpPr txBox="1">
            <a:spLocks noChangeArrowheads="1"/>
          </p:cNvSpPr>
          <p:nvPr/>
        </p:nvSpPr>
        <p:spPr bwMode="auto">
          <a:xfrm>
            <a:off x="5136776" y="1050532"/>
            <a:ext cx="37716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1" i="1" dirty="0">
                <a:solidFill>
                  <a:schemeClr val="tx1">
                    <a:lumMod val="50000"/>
                  </a:schemeClr>
                </a:solidFill>
                <a:latin typeface="+mn-lt"/>
                <a:cs typeface="Arial" charset="0"/>
              </a:rPr>
              <a:t>Mendeley</a:t>
            </a:r>
            <a:r>
              <a:rPr lang="ru-RU" sz="1600" dirty="0">
                <a:solidFill>
                  <a:schemeClr val="tx1">
                    <a:lumMod val="50000"/>
                  </a:schemeClr>
                </a:solidFill>
                <a:latin typeface="+mn-lt"/>
                <a:cs typeface="Arial" charset="0"/>
              </a:rPr>
              <a:t> - это </a:t>
            </a:r>
            <a:r>
              <a:rPr lang="ru-RU" sz="1600" b="1" i="1" dirty="0">
                <a:solidFill>
                  <a:schemeClr val="tx1">
                    <a:lumMod val="50000"/>
                  </a:schemeClr>
                </a:solidFill>
                <a:latin typeface="+mn-lt"/>
                <a:cs typeface="Arial" charset="0"/>
              </a:rPr>
              <a:t>библиоменеджер,</a:t>
            </a:r>
            <a:r>
              <a:rPr lang="en-US" sz="1600" b="1" i="1" dirty="0">
                <a:solidFill>
                  <a:schemeClr val="tx1">
                    <a:lumMod val="50000"/>
                  </a:schemeClr>
                </a:solidFill>
                <a:latin typeface="+mn-lt"/>
                <a:cs typeface="Arial" charset="0"/>
              </a:rPr>
              <a:t> </a:t>
            </a:r>
            <a:r>
              <a:rPr lang="ru-RU" sz="1600" dirty="0">
                <a:solidFill>
                  <a:schemeClr val="tx1">
                    <a:lumMod val="50000"/>
                  </a:schemeClr>
                </a:solidFill>
                <a:latin typeface="+mn-lt"/>
                <a:cs typeface="Arial" charset="0"/>
              </a:rPr>
              <a:t>позволяющий читать, комментировать, распространять, управлять хранением и цитировать на</a:t>
            </a:r>
            <a:r>
              <a:rPr lang="ru-RU" sz="1600" b="0" dirty="0">
                <a:solidFill>
                  <a:schemeClr val="tx1">
                    <a:lumMod val="50000"/>
                  </a:schemeClr>
                </a:solidFill>
                <a:latin typeface="+mn-lt"/>
                <a:cs typeface="Arial" charset="0"/>
              </a:rPr>
              <a:t>учные статьи...</a:t>
            </a:r>
            <a:endParaRPr lang="en-GB" sz="1600" b="0" dirty="0">
              <a:solidFill>
                <a:schemeClr val="tx1">
                  <a:lumMod val="50000"/>
                </a:schemeClr>
              </a:solidFill>
              <a:latin typeface="+mn-lt"/>
              <a:cs typeface="Arial" charset="0"/>
            </a:endParaRPr>
          </a:p>
        </p:txBody>
      </p:sp>
      <p:pic>
        <p:nvPicPr>
          <p:cNvPr id="12" name="Picture 11">
            <a:extLst>
              <a:ext uri="{FF2B5EF4-FFF2-40B4-BE49-F238E27FC236}">
                <a16:creationId xmlns:a16="http://schemas.microsoft.com/office/drawing/2014/main" id="{850E9F04-626E-42FE-B2D9-2C2D1E8C3879}"/>
              </a:ext>
            </a:extLst>
          </p:cNvPr>
          <p:cNvPicPr>
            <a:picLocks noChangeAspect="1"/>
          </p:cNvPicPr>
          <p:nvPr/>
        </p:nvPicPr>
        <p:blipFill>
          <a:blip r:embed="rId2"/>
          <a:stretch>
            <a:fillRect/>
          </a:stretch>
        </p:blipFill>
        <p:spPr>
          <a:xfrm>
            <a:off x="209862" y="999448"/>
            <a:ext cx="4751882" cy="2003832"/>
          </a:xfrm>
          <a:prstGeom prst="rect">
            <a:avLst/>
          </a:prstGeom>
          <a:ln>
            <a:noFill/>
          </a:ln>
          <a:effectLst>
            <a:outerShdw blurRad="292100" dist="139700" dir="2700000" algn="tl" rotWithShape="0">
              <a:srgbClr val="333333">
                <a:alpha val="65000"/>
              </a:srgbClr>
            </a:outerShdw>
          </a:effectLst>
        </p:spPr>
      </p:pic>
      <p:pic>
        <p:nvPicPr>
          <p:cNvPr id="5" name="Рисунок 4">
            <a:extLst>
              <a:ext uri="{FF2B5EF4-FFF2-40B4-BE49-F238E27FC236}">
                <a16:creationId xmlns:a16="http://schemas.microsoft.com/office/drawing/2014/main" id="{5370FB8C-24AE-4BA7-8227-75A14499136F}"/>
              </a:ext>
            </a:extLst>
          </p:cNvPr>
          <p:cNvPicPr>
            <a:picLocks noChangeAspect="1"/>
          </p:cNvPicPr>
          <p:nvPr/>
        </p:nvPicPr>
        <p:blipFill rotWithShape="1">
          <a:blip r:embed="rId3"/>
          <a:srcRect l="8188" t="19391" r="43334" b="51522"/>
          <a:stretch/>
        </p:blipFill>
        <p:spPr>
          <a:xfrm>
            <a:off x="4633631" y="3060700"/>
            <a:ext cx="3934107" cy="1385503"/>
          </a:xfrm>
          <a:prstGeom prst="rect">
            <a:avLst/>
          </a:prstGeom>
        </p:spPr>
      </p:pic>
    </p:spTree>
    <p:extLst>
      <p:ext uri="{BB962C8B-B14F-4D97-AF65-F5344CB8AC3E}">
        <p14:creationId xmlns:p14="http://schemas.microsoft.com/office/powerpoint/2010/main" val="4033532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A5ECC266-8820-4F5A-9D66-9BEFDE4CAD78}"/>
              </a:ext>
            </a:extLst>
          </p:cNvPr>
          <p:cNvSpPr>
            <a:spLocks noGrp="1"/>
          </p:cNvSpPr>
          <p:nvPr>
            <p:ph type="ftr" sz="quarter" idx="11"/>
          </p:nvPr>
        </p:nvSpPr>
        <p:spPr/>
        <p:txBody>
          <a:bodyPr/>
          <a:lstStyle/>
          <a:p>
            <a:r>
              <a:rPr lang="de-DE"/>
              <a:t>© Elsevier B.V. 2019</a:t>
            </a:r>
          </a:p>
        </p:txBody>
      </p:sp>
      <p:sp>
        <p:nvSpPr>
          <p:cNvPr id="3" name="Текст 2">
            <a:extLst>
              <a:ext uri="{FF2B5EF4-FFF2-40B4-BE49-F238E27FC236}">
                <a16:creationId xmlns:a16="http://schemas.microsoft.com/office/drawing/2014/main" id="{17541ADA-56A8-460C-A1C9-3478B31EF157}"/>
              </a:ext>
            </a:extLst>
          </p:cNvPr>
          <p:cNvSpPr>
            <a:spLocks noGrp="1"/>
          </p:cNvSpPr>
          <p:nvPr>
            <p:ph type="body" sz="quarter" idx="15"/>
          </p:nvPr>
        </p:nvSpPr>
        <p:spPr/>
        <p:txBody>
          <a:bodyPr/>
          <a:lstStyle/>
          <a:p>
            <a:r>
              <a:rPr lang="ru-RU" dirty="0"/>
              <a:t>Работа со ссылками и библиографией</a:t>
            </a:r>
            <a:endParaRPr lang="en-GB" dirty="0"/>
          </a:p>
        </p:txBody>
      </p:sp>
    </p:spTree>
    <p:extLst>
      <p:ext uri="{BB962C8B-B14F-4D97-AF65-F5344CB8AC3E}">
        <p14:creationId xmlns:p14="http://schemas.microsoft.com/office/powerpoint/2010/main" val="3149619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C69682-462D-4D37-96DA-65AF8A8EE344}"/>
              </a:ext>
            </a:extLst>
          </p:cNvPr>
          <p:cNvPicPr>
            <a:picLocks noChangeAspect="1"/>
          </p:cNvPicPr>
          <p:nvPr/>
        </p:nvPicPr>
        <p:blipFill>
          <a:blip r:embed="rId2"/>
          <a:stretch>
            <a:fillRect/>
          </a:stretch>
        </p:blipFill>
        <p:spPr>
          <a:xfrm>
            <a:off x="1590116" y="501604"/>
            <a:ext cx="6968938" cy="3841921"/>
          </a:xfrm>
          <a:prstGeom prst="rect">
            <a:avLst/>
          </a:prstGeom>
          <a:ln>
            <a:noFill/>
          </a:ln>
          <a:effectLst>
            <a:outerShdw blurRad="292100" dist="139700" dir="2700000" algn="tl" rotWithShape="0">
              <a:srgbClr val="333333">
                <a:alpha val="65000"/>
              </a:srgbClr>
            </a:outerShdw>
          </a:effectLst>
        </p:spPr>
      </p:pic>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28906" y="75913"/>
            <a:ext cx="6066583" cy="462759"/>
          </a:xfrm>
        </p:spPr>
        <p:txBody>
          <a:bodyPr/>
          <a:lstStyle/>
          <a:p>
            <a:r>
              <a:rPr lang="ru-RU" sz="2000" dirty="0"/>
              <a:t>Установка </a:t>
            </a:r>
            <a:r>
              <a:rPr lang="en-US" sz="2000" dirty="0"/>
              <a:t>Citation Plugin</a:t>
            </a:r>
            <a:r>
              <a:rPr lang="ru-RU" sz="2000" dirty="0"/>
              <a:t> для </a:t>
            </a:r>
            <a:r>
              <a:rPr lang="en-GB" sz="2000" dirty="0"/>
              <a:t>MS Word</a:t>
            </a:r>
          </a:p>
        </p:txBody>
      </p:sp>
      <p:pic>
        <p:nvPicPr>
          <p:cNvPr id="11" name="Picture 10" descr="Screenshot 2014-04-03 18.01.04.png">
            <a:extLst>
              <a:ext uri="{FF2B5EF4-FFF2-40B4-BE49-F238E27FC236}">
                <a16:creationId xmlns:a16="http://schemas.microsoft.com/office/drawing/2014/main" id="{B4ACE4E6-DA9F-4723-9500-7BEA3E3AE0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94" y="2208049"/>
            <a:ext cx="1340236" cy="653774"/>
          </a:xfrm>
          <a:prstGeom prst="rect">
            <a:avLst/>
          </a:prstGeom>
        </p:spPr>
      </p:pic>
      <p:sp>
        <p:nvSpPr>
          <p:cNvPr id="12" name="Rectangle 11">
            <a:extLst>
              <a:ext uri="{FF2B5EF4-FFF2-40B4-BE49-F238E27FC236}">
                <a16:creationId xmlns:a16="http://schemas.microsoft.com/office/drawing/2014/main" id="{8EB0D5AF-018E-4453-813D-07C6AC8479C3}"/>
              </a:ext>
            </a:extLst>
          </p:cNvPr>
          <p:cNvSpPr/>
          <p:nvPr/>
        </p:nvSpPr>
        <p:spPr>
          <a:xfrm>
            <a:off x="2267683" y="661733"/>
            <a:ext cx="319367" cy="13824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E593468-85AB-435A-BC69-21070A1293B2}"/>
              </a:ext>
            </a:extLst>
          </p:cNvPr>
          <p:cNvSpPr/>
          <p:nvPr/>
        </p:nvSpPr>
        <p:spPr>
          <a:xfrm>
            <a:off x="2315696" y="1113430"/>
            <a:ext cx="1106580" cy="13824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64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1" descr="Screenshot 2014-03-12 16.38.33.png">
            <a:extLst>
              <a:ext uri="{FF2B5EF4-FFF2-40B4-BE49-F238E27FC236}">
                <a16:creationId xmlns:a16="http://schemas.microsoft.com/office/drawing/2014/main" id="{AEF7F606-5CFF-4796-864D-6E477DF36A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9917" y="521991"/>
            <a:ext cx="6211535" cy="2024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674021F-4E8C-4921-9D6B-12B81F381DDA}"/>
              </a:ext>
            </a:extLst>
          </p:cNvPr>
          <p:cNvPicPr>
            <a:picLocks noChangeAspect="1"/>
          </p:cNvPicPr>
          <p:nvPr/>
        </p:nvPicPr>
        <p:blipFill>
          <a:blip r:embed="rId3"/>
          <a:stretch>
            <a:fillRect/>
          </a:stretch>
        </p:blipFill>
        <p:spPr>
          <a:xfrm>
            <a:off x="2185147" y="1827997"/>
            <a:ext cx="6851276" cy="2605259"/>
          </a:xfrm>
          <a:prstGeom prst="rect">
            <a:avLst/>
          </a:prstGeom>
          <a:ln>
            <a:noFill/>
          </a:ln>
          <a:effectLst>
            <a:outerShdw blurRad="292100" dist="139700" dir="2700000" algn="tl" rotWithShape="0">
              <a:srgbClr val="333333">
                <a:alpha val="65000"/>
              </a:srgbClr>
            </a:outerShdw>
          </a:effectLst>
        </p:spPr>
      </p:pic>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28906" y="75913"/>
            <a:ext cx="8426835" cy="462759"/>
          </a:xfrm>
        </p:spPr>
        <p:txBody>
          <a:bodyPr/>
          <a:lstStyle/>
          <a:p>
            <a:r>
              <a:rPr lang="en-US" sz="2000" dirty="0"/>
              <a:t>Citation Plugin</a:t>
            </a:r>
            <a:r>
              <a:rPr lang="ru-RU" sz="2000" dirty="0"/>
              <a:t> появляется автоматически в текстовом редакторе</a:t>
            </a:r>
            <a:endParaRPr lang="en-GB" sz="2000" dirty="0"/>
          </a:p>
        </p:txBody>
      </p:sp>
      <p:sp>
        <p:nvSpPr>
          <p:cNvPr id="10" name="Rectangle 9">
            <a:extLst>
              <a:ext uri="{FF2B5EF4-FFF2-40B4-BE49-F238E27FC236}">
                <a16:creationId xmlns:a16="http://schemas.microsoft.com/office/drawing/2014/main" id="{1B096B36-7C06-41CD-AEF9-1D0CCE7C4276}"/>
              </a:ext>
            </a:extLst>
          </p:cNvPr>
          <p:cNvSpPr/>
          <p:nvPr/>
        </p:nvSpPr>
        <p:spPr>
          <a:xfrm>
            <a:off x="3455894" y="1963431"/>
            <a:ext cx="5448190" cy="44509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F85C25D-92FE-425C-A06A-F0C3E25706C2}"/>
              </a:ext>
            </a:extLst>
          </p:cNvPr>
          <p:cNvSpPr/>
          <p:nvPr/>
        </p:nvSpPr>
        <p:spPr>
          <a:xfrm>
            <a:off x="3455894" y="1827934"/>
            <a:ext cx="356347" cy="13549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31DA4FE-999B-4F92-9FC4-F6C5F5DB9320}"/>
              </a:ext>
            </a:extLst>
          </p:cNvPr>
          <p:cNvSpPr/>
          <p:nvPr/>
        </p:nvSpPr>
        <p:spPr>
          <a:xfrm>
            <a:off x="562526" y="1452519"/>
            <a:ext cx="5750077" cy="27074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AFE2B8F-B8A7-473D-83E9-D76F79ED71E0}"/>
              </a:ext>
            </a:extLst>
          </p:cNvPr>
          <p:cNvSpPr/>
          <p:nvPr/>
        </p:nvSpPr>
        <p:spPr>
          <a:xfrm>
            <a:off x="7266438" y="799932"/>
            <a:ext cx="1589435" cy="923330"/>
          </a:xfrm>
          <a:prstGeom prst="rect">
            <a:avLst/>
          </a:prstGeom>
        </p:spPr>
        <p:txBody>
          <a:bodyPr wrap="square">
            <a:spAutoFit/>
          </a:bodyPr>
          <a:lstStyle/>
          <a:p>
            <a:r>
              <a:rPr lang="en-US" dirty="0">
                <a:latin typeface="Helvetica Neue"/>
                <a:cs typeface="Helvetica Neue"/>
              </a:rPr>
              <a:t>Mac OS</a:t>
            </a:r>
          </a:p>
          <a:p>
            <a:endParaRPr lang="en-US" dirty="0">
              <a:latin typeface="Helvetica Neue"/>
              <a:cs typeface="Helvetica Neue"/>
            </a:endParaRPr>
          </a:p>
          <a:p>
            <a:r>
              <a:rPr lang="en-US" dirty="0">
                <a:latin typeface="Helvetica Neue"/>
                <a:cs typeface="Helvetica Neue"/>
              </a:rPr>
              <a:t>Windows OS</a:t>
            </a:r>
            <a:endParaRPr lang="en-US" dirty="0"/>
          </a:p>
        </p:txBody>
      </p:sp>
      <p:sp>
        <p:nvSpPr>
          <p:cNvPr id="17" name="Down Arrow 6">
            <a:extLst>
              <a:ext uri="{FF2B5EF4-FFF2-40B4-BE49-F238E27FC236}">
                <a16:creationId xmlns:a16="http://schemas.microsoft.com/office/drawing/2014/main" id="{202BB6E0-784A-402E-9F59-42946D75C6BA}"/>
              </a:ext>
            </a:extLst>
          </p:cNvPr>
          <p:cNvSpPr/>
          <p:nvPr/>
        </p:nvSpPr>
        <p:spPr>
          <a:xfrm rot="5400000" flipH="1">
            <a:off x="6759798" y="614890"/>
            <a:ext cx="297256" cy="716024"/>
          </a:xfrm>
          <a:prstGeom prst="downArrow">
            <a:avLst/>
          </a:prstGeom>
          <a:solidFill>
            <a:schemeClr val="tx2"/>
          </a:solidFill>
          <a:ln>
            <a:solidFill>
              <a:srgbClr val="91919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sp>
        <p:nvSpPr>
          <p:cNvPr id="18" name="Down Arrow 7">
            <a:extLst>
              <a:ext uri="{FF2B5EF4-FFF2-40B4-BE49-F238E27FC236}">
                <a16:creationId xmlns:a16="http://schemas.microsoft.com/office/drawing/2014/main" id="{6D31B575-F9D6-4FD2-A9DC-7D2BF8FDACEE}"/>
              </a:ext>
            </a:extLst>
          </p:cNvPr>
          <p:cNvSpPr/>
          <p:nvPr/>
        </p:nvSpPr>
        <p:spPr>
          <a:xfrm flipH="1">
            <a:off x="6941934" y="1297521"/>
            <a:ext cx="297256" cy="462759"/>
          </a:xfrm>
          <a:prstGeom prst="downArrow">
            <a:avLst/>
          </a:prstGeom>
          <a:solidFill>
            <a:schemeClr val="tx2"/>
          </a:solidFill>
          <a:ln>
            <a:solidFill>
              <a:srgbClr val="91919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E1E1D"/>
              </a:solidFill>
            </a:endParaRPr>
          </a:p>
        </p:txBody>
      </p:sp>
    </p:spTree>
    <p:extLst>
      <p:ext uri="{BB962C8B-B14F-4D97-AF65-F5344CB8AC3E}">
        <p14:creationId xmlns:p14="http://schemas.microsoft.com/office/powerpoint/2010/main" val="299859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28906" y="75913"/>
            <a:ext cx="8426835" cy="462759"/>
          </a:xfrm>
        </p:spPr>
        <p:txBody>
          <a:bodyPr/>
          <a:lstStyle/>
          <a:p>
            <a:r>
              <a:rPr lang="ru-RU" sz="2000" dirty="0"/>
              <a:t>Пример создания ссылок в </a:t>
            </a:r>
            <a:r>
              <a:rPr lang="en-GB" sz="2000" dirty="0"/>
              <a:t>MS </a:t>
            </a:r>
            <a:r>
              <a:rPr lang="en-US" sz="2000" dirty="0"/>
              <a:t>Word</a:t>
            </a:r>
            <a:endParaRPr lang="en-GB" sz="2000" dirty="0"/>
          </a:p>
        </p:txBody>
      </p:sp>
      <p:pic>
        <p:nvPicPr>
          <p:cNvPr id="5" name="Picture 4">
            <a:extLst>
              <a:ext uri="{FF2B5EF4-FFF2-40B4-BE49-F238E27FC236}">
                <a16:creationId xmlns:a16="http://schemas.microsoft.com/office/drawing/2014/main" id="{502242FE-FE8E-4DCB-BA4E-F2883A612918}"/>
              </a:ext>
            </a:extLst>
          </p:cNvPr>
          <p:cNvPicPr>
            <a:picLocks noChangeAspect="1"/>
          </p:cNvPicPr>
          <p:nvPr/>
        </p:nvPicPr>
        <p:blipFill>
          <a:blip r:embed="rId2"/>
          <a:stretch>
            <a:fillRect/>
          </a:stretch>
        </p:blipFill>
        <p:spPr>
          <a:xfrm>
            <a:off x="457200" y="566180"/>
            <a:ext cx="3857819" cy="2047611"/>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4E30712B-F85E-49B9-9427-0F054006B8A0}"/>
              </a:ext>
            </a:extLst>
          </p:cNvPr>
          <p:cNvGrpSpPr/>
          <p:nvPr/>
        </p:nvGrpSpPr>
        <p:grpSpPr>
          <a:xfrm>
            <a:off x="4790425" y="1317272"/>
            <a:ext cx="4003951" cy="2214161"/>
            <a:chOff x="4790425" y="1317272"/>
            <a:chExt cx="4003951" cy="2214161"/>
          </a:xfrm>
        </p:grpSpPr>
        <p:pic>
          <p:nvPicPr>
            <p:cNvPr id="6" name="Picture 5">
              <a:extLst>
                <a:ext uri="{FF2B5EF4-FFF2-40B4-BE49-F238E27FC236}">
                  <a16:creationId xmlns:a16="http://schemas.microsoft.com/office/drawing/2014/main" id="{9DABD83E-59F4-4AEA-B6DA-C684834BDDF3}"/>
                </a:ext>
              </a:extLst>
            </p:cNvPr>
            <p:cNvPicPr>
              <a:picLocks noChangeAspect="1"/>
            </p:cNvPicPr>
            <p:nvPr/>
          </p:nvPicPr>
          <p:blipFill>
            <a:blip r:embed="rId3"/>
            <a:stretch>
              <a:fillRect/>
            </a:stretch>
          </p:blipFill>
          <p:spPr>
            <a:xfrm>
              <a:off x="4790425" y="1833309"/>
              <a:ext cx="3857819" cy="1698124"/>
            </a:xfrm>
            <a:prstGeom prst="rect">
              <a:avLst/>
            </a:prstGeom>
            <a:ln>
              <a:noFill/>
            </a:ln>
            <a:effectLst>
              <a:outerShdw blurRad="292100" dist="139700" dir="2700000" algn="tl" rotWithShape="0">
                <a:srgbClr val="333333">
                  <a:alpha val="65000"/>
                </a:srgbClr>
              </a:outerShdw>
            </a:effectLst>
          </p:spPr>
        </p:pic>
        <p:sp>
          <p:nvSpPr>
            <p:cNvPr id="21" name="Down Arrow 9">
              <a:extLst>
                <a:ext uri="{FF2B5EF4-FFF2-40B4-BE49-F238E27FC236}">
                  <a16:creationId xmlns:a16="http://schemas.microsoft.com/office/drawing/2014/main" id="{37A0C6A3-4F56-446C-AD6F-A8B493E74E66}"/>
                </a:ext>
              </a:extLst>
            </p:cNvPr>
            <p:cNvSpPr/>
            <p:nvPr/>
          </p:nvSpPr>
          <p:spPr>
            <a:xfrm flipH="1">
              <a:off x="4939769" y="1317272"/>
              <a:ext cx="297256" cy="461665"/>
            </a:xfrm>
            <a:prstGeom prst="downArrow">
              <a:avLst/>
            </a:prstGeom>
            <a:solidFill>
              <a:schemeClr val="tx2"/>
            </a:solidFill>
            <a:ln>
              <a:solidFill>
                <a:srgbClr val="91919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rgbClr val="1E1E1D"/>
                </a:solidFill>
              </a:endParaRPr>
            </a:p>
          </p:txBody>
        </p:sp>
        <p:sp>
          <p:nvSpPr>
            <p:cNvPr id="23" name="Rectangle 22">
              <a:extLst>
                <a:ext uri="{FF2B5EF4-FFF2-40B4-BE49-F238E27FC236}">
                  <a16:creationId xmlns:a16="http://schemas.microsoft.com/office/drawing/2014/main" id="{43A839FF-57BA-4F92-8C45-6E2299AEC524}"/>
                </a:ext>
              </a:extLst>
            </p:cNvPr>
            <p:cNvSpPr/>
            <p:nvPr/>
          </p:nvSpPr>
          <p:spPr>
            <a:xfrm>
              <a:off x="5237025" y="1317272"/>
              <a:ext cx="3557351" cy="461665"/>
            </a:xfrm>
            <a:prstGeom prst="rect">
              <a:avLst/>
            </a:prstGeom>
          </p:spPr>
          <p:txBody>
            <a:bodyPr wrap="square">
              <a:spAutoFit/>
            </a:bodyPr>
            <a:lstStyle/>
            <a:p>
              <a:r>
                <a:rPr lang="en-GB" sz="1200" dirty="0">
                  <a:latin typeface="Helvetica Neue"/>
                  <a:cs typeface="Helvetica Neue"/>
                </a:rPr>
                <a:t>2. </a:t>
              </a:r>
              <a:r>
                <a:rPr lang="ru-RU" sz="1200" dirty="0">
                  <a:latin typeface="Helvetica Neue"/>
                  <a:cs typeface="Helvetica Neue"/>
                </a:rPr>
                <a:t>Найдите документ по автору, названию или году или выберите его из библиотеки</a:t>
              </a:r>
              <a:r>
                <a:rPr lang="en-US" sz="1200" dirty="0">
                  <a:latin typeface="Helvetica Neue"/>
                  <a:cs typeface="Helvetica Neue"/>
                </a:rPr>
                <a:t> </a:t>
              </a:r>
              <a:r>
                <a:rPr lang="en-US" sz="1200" dirty="0" err="1">
                  <a:latin typeface="Helvetica Neue"/>
                  <a:cs typeface="Helvetica Neue"/>
                </a:rPr>
                <a:t>Mendeley</a:t>
              </a:r>
              <a:endParaRPr lang="en-US" sz="1200" dirty="0">
                <a:latin typeface="Helvetica Neue"/>
                <a:cs typeface="Helvetica Neue"/>
              </a:endParaRPr>
            </a:p>
          </p:txBody>
        </p:sp>
      </p:grpSp>
      <p:grpSp>
        <p:nvGrpSpPr>
          <p:cNvPr id="4" name="Group 3">
            <a:extLst>
              <a:ext uri="{FF2B5EF4-FFF2-40B4-BE49-F238E27FC236}">
                <a16:creationId xmlns:a16="http://schemas.microsoft.com/office/drawing/2014/main" id="{41D0B59B-4F6D-454C-AED5-0E4C144B38A6}"/>
              </a:ext>
            </a:extLst>
          </p:cNvPr>
          <p:cNvGrpSpPr/>
          <p:nvPr/>
        </p:nvGrpSpPr>
        <p:grpSpPr>
          <a:xfrm>
            <a:off x="786653" y="692748"/>
            <a:ext cx="7019365" cy="537657"/>
            <a:chOff x="786653" y="692748"/>
            <a:chExt cx="7019365" cy="537657"/>
          </a:xfrm>
        </p:grpSpPr>
        <p:sp>
          <p:nvSpPr>
            <p:cNvPr id="19" name="Down Arrow 6">
              <a:extLst>
                <a:ext uri="{FF2B5EF4-FFF2-40B4-BE49-F238E27FC236}">
                  <a16:creationId xmlns:a16="http://schemas.microsoft.com/office/drawing/2014/main" id="{8072DD3C-FE3F-4BCC-94CE-665711CB123F}"/>
                </a:ext>
              </a:extLst>
            </p:cNvPr>
            <p:cNvSpPr/>
            <p:nvPr/>
          </p:nvSpPr>
          <p:spPr>
            <a:xfrm rot="5400000" flipH="1">
              <a:off x="4716502" y="469481"/>
              <a:ext cx="297256" cy="743790"/>
            </a:xfrm>
            <a:prstGeom prst="downArrow">
              <a:avLst/>
            </a:prstGeom>
            <a:solidFill>
              <a:schemeClr val="tx2"/>
            </a:solidFill>
            <a:ln>
              <a:solidFill>
                <a:srgbClr val="91919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rgbClr val="1E1E1D"/>
                </a:solidFill>
              </a:endParaRPr>
            </a:p>
          </p:txBody>
        </p:sp>
        <p:sp>
          <p:nvSpPr>
            <p:cNvPr id="20" name="Rectangle 19">
              <a:extLst>
                <a:ext uri="{FF2B5EF4-FFF2-40B4-BE49-F238E27FC236}">
                  <a16:creationId xmlns:a16="http://schemas.microsoft.com/office/drawing/2014/main" id="{FC7A34F6-6080-4180-A211-727069ADB7D0}"/>
                </a:ext>
              </a:extLst>
            </p:cNvPr>
            <p:cNvSpPr/>
            <p:nvPr/>
          </p:nvSpPr>
          <p:spPr>
            <a:xfrm>
              <a:off x="5237025" y="707839"/>
              <a:ext cx="2568993" cy="276999"/>
            </a:xfrm>
            <a:prstGeom prst="rect">
              <a:avLst/>
            </a:prstGeom>
          </p:spPr>
          <p:txBody>
            <a:bodyPr wrap="square">
              <a:spAutoFit/>
            </a:bodyPr>
            <a:lstStyle/>
            <a:p>
              <a:r>
                <a:rPr lang="en-GB" sz="1200" dirty="0">
                  <a:latin typeface="Helvetica Neue"/>
                  <a:cs typeface="Helvetica Neue"/>
                </a:rPr>
                <a:t>1. </a:t>
              </a:r>
              <a:r>
                <a:rPr lang="ru-RU" sz="1200" dirty="0">
                  <a:latin typeface="Helvetica Neue"/>
                  <a:cs typeface="Helvetica Neue"/>
                </a:rPr>
                <a:t>Кликните</a:t>
              </a:r>
              <a:r>
                <a:rPr lang="en-US" sz="1200" dirty="0">
                  <a:latin typeface="Helvetica Neue"/>
                  <a:cs typeface="Helvetica Neue"/>
                </a:rPr>
                <a:t> ‘Insert or Edit Citation’</a:t>
              </a:r>
            </a:p>
          </p:txBody>
        </p:sp>
        <p:sp>
          <p:nvSpPr>
            <p:cNvPr id="24" name="Rectangle 23">
              <a:extLst>
                <a:ext uri="{FF2B5EF4-FFF2-40B4-BE49-F238E27FC236}">
                  <a16:creationId xmlns:a16="http://schemas.microsoft.com/office/drawing/2014/main" id="{057D1A7C-5640-40D4-8F23-372912180B61}"/>
                </a:ext>
              </a:extLst>
            </p:cNvPr>
            <p:cNvSpPr/>
            <p:nvPr/>
          </p:nvSpPr>
          <p:spPr>
            <a:xfrm>
              <a:off x="786653" y="759946"/>
              <a:ext cx="322729" cy="470459"/>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355E0402-43F5-4605-906E-EB173819172D}"/>
              </a:ext>
            </a:extLst>
          </p:cNvPr>
          <p:cNvGrpSpPr/>
          <p:nvPr/>
        </p:nvGrpSpPr>
        <p:grpSpPr>
          <a:xfrm>
            <a:off x="528906" y="2954641"/>
            <a:ext cx="4130500" cy="1420097"/>
            <a:chOff x="528906" y="2954641"/>
            <a:chExt cx="4130500" cy="1420097"/>
          </a:xfrm>
        </p:grpSpPr>
        <p:sp>
          <p:nvSpPr>
            <p:cNvPr id="22" name="Rectangle 21">
              <a:extLst>
                <a:ext uri="{FF2B5EF4-FFF2-40B4-BE49-F238E27FC236}">
                  <a16:creationId xmlns:a16="http://schemas.microsoft.com/office/drawing/2014/main" id="{559B30A8-68B3-4DEA-9665-CA245EBE993C}"/>
                </a:ext>
              </a:extLst>
            </p:cNvPr>
            <p:cNvSpPr/>
            <p:nvPr/>
          </p:nvSpPr>
          <p:spPr>
            <a:xfrm>
              <a:off x="898700" y="2954641"/>
              <a:ext cx="3142141" cy="461665"/>
            </a:xfrm>
            <a:prstGeom prst="rect">
              <a:avLst/>
            </a:prstGeom>
          </p:spPr>
          <p:txBody>
            <a:bodyPr wrap="square">
              <a:spAutoFit/>
            </a:bodyPr>
            <a:lstStyle/>
            <a:p>
              <a:r>
                <a:rPr lang="en-US" sz="1200" dirty="0">
                  <a:latin typeface="Helvetica Neue"/>
                  <a:cs typeface="Helvetica Neue"/>
                </a:rPr>
                <a:t>3. </a:t>
              </a:r>
              <a:r>
                <a:rPr lang="ru-RU" sz="1200" dirty="0">
                  <a:latin typeface="Helvetica Neue"/>
                  <a:cs typeface="Helvetica Neue"/>
                </a:rPr>
                <a:t>Выбранная статья или книга будет автоматически преобразована в ссылку</a:t>
              </a:r>
              <a:endParaRPr lang="en-US" sz="1200" dirty="0">
                <a:latin typeface="Helvetica Neue"/>
                <a:cs typeface="Helvetica Neue"/>
              </a:endParaRPr>
            </a:p>
          </p:txBody>
        </p:sp>
        <p:pic>
          <p:nvPicPr>
            <p:cNvPr id="7" name="Picture 6">
              <a:extLst>
                <a:ext uri="{FF2B5EF4-FFF2-40B4-BE49-F238E27FC236}">
                  <a16:creationId xmlns:a16="http://schemas.microsoft.com/office/drawing/2014/main" id="{37F0EF56-C5DD-47C2-A437-4DB207114B33}"/>
                </a:ext>
              </a:extLst>
            </p:cNvPr>
            <p:cNvPicPr>
              <a:picLocks noChangeAspect="1"/>
            </p:cNvPicPr>
            <p:nvPr/>
          </p:nvPicPr>
          <p:blipFill>
            <a:blip r:embed="rId4"/>
            <a:stretch>
              <a:fillRect/>
            </a:stretch>
          </p:blipFill>
          <p:spPr>
            <a:xfrm>
              <a:off x="528906" y="3416306"/>
              <a:ext cx="4130500" cy="958432"/>
            </a:xfrm>
            <a:prstGeom prst="rect">
              <a:avLst/>
            </a:prstGeom>
            <a:ln>
              <a:noFill/>
            </a:ln>
            <a:effectLst>
              <a:outerShdw blurRad="292100" dist="139700" dir="2700000" algn="tl" rotWithShape="0">
                <a:srgbClr val="333333">
                  <a:alpha val="65000"/>
                </a:srgbClr>
              </a:outerShdw>
            </a:effectLst>
          </p:spPr>
        </p:pic>
      </p:grpSp>
      <p:sp>
        <p:nvSpPr>
          <p:cNvPr id="25" name="Down Arrow 9">
            <a:extLst>
              <a:ext uri="{FF2B5EF4-FFF2-40B4-BE49-F238E27FC236}">
                <a16:creationId xmlns:a16="http://schemas.microsoft.com/office/drawing/2014/main" id="{08629D4F-75D2-4EF0-832A-C5F8B13185E5}"/>
              </a:ext>
            </a:extLst>
          </p:cNvPr>
          <p:cNvSpPr/>
          <p:nvPr/>
        </p:nvSpPr>
        <p:spPr>
          <a:xfrm flipH="1">
            <a:off x="609815" y="2954640"/>
            <a:ext cx="297256" cy="461665"/>
          </a:xfrm>
          <a:prstGeom prst="downArrow">
            <a:avLst/>
          </a:prstGeom>
          <a:solidFill>
            <a:schemeClr val="tx2"/>
          </a:solidFill>
          <a:ln>
            <a:solidFill>
              <a:srgbClr val="91919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rgbClr val="1E1E1D"/>
              </a:solidFill>
            </a:endParaRPr>
          </a:p>
        </p:txBody>
      </p:sp>
    </p:spTree>
    <p:extLst>
      <p:ext uri="{BB962C8B-B14F-4D97-AF65-F5344CB8AC3E}">
        <p14:creationId xmlns:p14="http://schemas.microsoft.com/office/powerpoint/2010/main" val="171590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28906" y="75913"/>
            <a:ext cx="6066583" cy="462759"/>
          </a:xfrm>
        </p:spPr>
        <p:txBody>
          <a:bodyPr/>
          <a:lstStyle/>
          <a:p>
            <a:r>
              <a:rPr lang="ru-RU" sz="2000" dirty="0"/>
              <a:t>Вставка библиографии в документ</a:t>
            </a:r>
            <a:endParaRPr lang="en-GB" sz="2000" dirty="0"/>
          </a:p>
        </p:txBody>
      </p:sp>
      <p:pic>
        <p:nvPicPr>
          <p:cNvPr id="4" name="Picture 3">
            <a:extLst>
              <a:ext uri="{FF2B5EF4-FFF2-40B4-BE49-F238E27FC236}">
                <a16:creationId xmlns:a16="http://schemas.microsoft.com/office/drawing/2014/main" id="{52385201-FFA9-4FE1-84CC-97A6B203AF4A}"/>
              </a:ext>
            </a:extLst>
          </p:cNvPr>
          <p:cNvPicPr>
            <a:picLocks noChangeAspect="1"/>
          </p:cNvPicPr>
          <p:nvPr/>
        </p:nvPicPr>
        <p:blipFill>
          <a:blip r:embed="rId2"/>
          <a:stretch>
            <a:fillRect/>
          </a:stretch>
        </p:blipFill>
        <p:spPr>
          <a:xfrm>
            <a:off x="201706" y="538672"/>
            <a:ext cx="6561663" cy="2623570"/>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F156D2F3-9863-4FA4-85AD-F01797C8D851}"/>
              </a:ext>
            </a:extLst>
          </p:cNvPr>
          <p:cNvSpPr/>
          <p:nvPr/>
        </p:nvSpPr>
        <p:spPr>
          <a:xfrm>
            <a:off x="1459006" y="752692"/>
            <a:ext cx="874059" cy="168431"/>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1569714-B257-47B9-8B65-D8FCA324F327}"/>
              </a:ext>
            </a:extLst>
          </p:cNvPr>
          <p:cNvPicPr>
            <a:picLocks noChangeAspect="1"/>
          </p:cNvPicPr>
          <p:nvPr/>
        </p:nvPicPr>
        <p:blipFill>
          <a:blip r:embed="rId3"/>
          <a:stretch>
            <a:fillRect/>
          </a:stretch>
        </p:blipFill>
        <p:spPr>
          <a:xfrm>
            <a:off x="3247464" y="921123"/>
            <a:ext cx="5486400" cy="3469678"/>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D641F9C6-622F-4908-BC70-804EDEA0ED6B}"/>
              </a:ext>
            </a:extLst>
          </p:cNvPr>
          <p:cNvSpPr/>
          <p:nvPr/>
        </p:nvSpPr>
        <p:spPr>
          <a:xfrm>
            <a:off x="4731124" y="2993811"/>
            <a:ext cx="3727076" cy="139699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962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3C4F17-8544-4E16-92AF-E170E19F1624}"/>
              </a:ext>
            </a:extLst>
          </p:cNvPr>
          <p:cNvPicPr>
            <a:picLocks noChangeAspect="1"/>
          </p:cNvPicPr>
          <p:nvPr/>
        </p:nvPicPr>
        <p:blipFill>
          <a:blip r:embed="rId2"/>
          <a:stretch>
            <a:fillRect/>
          </a:stretch>
        </p:blipFill>
        <p:spPr>
          <a:xfrm>
            <a:off x="255494" y="593204"/>
            <a:ext cx="6474760" cy="3116281"/>
          </a:xfrm>
          <a:prstGeom prst="rect">
            <a:avLst/>
          </a:prstGeom>
          <a:ln>
            <a:noFill/>
          </a:ln>
          <a:effectLst>
            <a:outerShdw blurRad="292100" dist="139700" dir="2700000" algn="tl" rotWithShape="0">
              <a:srgbClr val="333333">
                <a:alpha val="65000"/>
              </a:srgbClr>
            </a:outerShdw>
          </a:effectLst>
        </p:spPr>
      </p:pic>
      <p:sp>
        <p:nvSpPr>
          <p:cNvPr id="2" name="Нижний колонтитул 1">
            <a:extLst>
              <a:ext uri="{FF2B5EF4-FFF2-40B4-BE49-F238E27FC236}">
                <a16:creationId xmlns:a16="http://schemas.microsoft.com/office/drawing/2014/main" id="{1B4242BF-D110-44CB-B637-FDF3632037CB}"/>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316ED055-DBD9-4E2D-94B5-09893D6C0970}"/>
              </a:ext>
            </a:extLst>
          </p:cNvPr>
          <p:cNvSpPr>
            <a:spLocks noGrp="1"/>
          </p:cNvSpPr>
          <p:nvPr>
            <p:ph type="title"/>
          </p:nvPr>
        </p:nvSpPr>
        <p:spPr>
          <a:xfrm>
            <a:off x="528906" y="75913"/>
            <a:ext cx="6066583" cy="462759"/>
          </a:xfrm>
        </p:spPr>
        <p:txBody>
          <a:bodyPr/>
          <a:lstStyle/>
          <a:p>
            <a:r>
              <a:rPr lang="ru-RU" sz="2000" dirty="0"/>
              <a:t>Выбор стиля для ссылок и библиографии</a:t>
            </a:r>
            <a:endParaRPr lang="en-GB" sz="2000" dirty="0"/>
          </a:p>
        </p:txBody>
      </p:sp>
      <p:grpSp>
        <p:nvGrpSpPr>
          <p:cNvPr id="7" name="Group 6">
            <a:extLst>
              <a:ext uri="{FF2B5EF4-FFF2-40B4-BE49-F238E27FC236}">
                <a16:creationId xmlns:a16="http://schemas.microsoft.com/office/drawing/2014/main" id="{EB9287E8-DDD6-4EA5-BE6D-80EE69830CD1}"/>
              </a:ext>
            </a:extLst>
          </p:cNvPr>
          <p:cNvGrpSpPr/>
          <p:nvPr/>
        </p:nvGrpSpPr>
        <p:grpSpPr>
          <a:xfrm>
            <a:off x="1459006" y="1129211"/>
            <a:ext cx="3112994" cy="1579613"/>
            <a:chOff x="1459006" y="1129211"/>
            <a:chExt cx="3112994" cy="1579613"/>
          </a:xfrm>
        </p:grpSpPr>
        <p:sp>
          <p:nvSpPr>
            <p:cNvPr id="9" name="Rectangle 8">
              <a:extLst>
                <a:ext uri="{FF2B5EF4-FFF2-40B4-BE49-F238E27FC236}">
                  <a16:creationId xmlns:a16="http://schemas.microsoft.com/office/drawing/2014/main" id="{F156D2F3-9863-4FA4-85AD-F01797C8D851}"/>
                </a:ext>
              </a:extLst>
            </p:cNvPr>
            <p:cNvSpPr/>
            <p:nvPr/>
          </p:nvSpPr>
          <p:spPr>
            <a:xfrm>
              <a:off x="1459006" y="1129211"/>
              <a:ext cx="1028700" cy="128089"/>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622A267-E0AA-4804-8D0A-0288AB0BC2A0}"/>
                </a:ext>
              </a:extLst>
            </p:cNvPr>
            <p:cNvSpPr/>
            <p:nvPr/>
          </p:nvSpPr>
          <p:spPr>
            <a:xfrm>
              <a:off x="1725706" y="1281611"/>
              <a:ext cx="2846294" cy="142721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F3EE4EFA-7F33-459C-A7C9-28BC63B9C526}"/>
              </a:ext>
            </a:extLst>
          </p:cNvPr>
          <p:cNvPicPr>
            <a:picLocks noChangeAspect="1"/>
          </p:cNvPicPr>
          <p:nvPr/>
        </p:nvPicPr>
        <p:blipFill>
          <a:blip r:embed="rId3"/>
          <a:stretch>
            <a:fillRect/>
          </a:stretch>
        </p:blipFill>
        <p:spPr>
          <a:xfrm>
            <a:off x="4766982" y="1411737"/>
            <a:ext cx="3818966" cy="2994686"/>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4EEC1A43-6A52-46AC-80D1-D459A605AADF}"/>
              </a:ext>
            </a:extLst>
          </p:cNvPr>
          <p:cNvSpPr/>
          <p:nvPr/>
        </p:nvSpPr>
        <p:spPr>
          <a:xfrm>
            <a:off x="4840941" y="1682782"/>
            <a:ext cx="3227294" cy="115454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943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1E6BF9-729E-49D8-874F-6A74784F5924}"/>
              </a:ext>
            </a:extLst>
          </p:cNvPr>
          <p:cNvSpPr>
            <a:spLocks noGrp="1"/>
          </p:cNvSpPr>
          <p:nvPr>
            <p:ph type="ftr" sz="quarter" idx="16"/>
          </p:nvPr>
        </p:nvSpPr>
        <p:spPr/>
        <p:txBody>
          <a:bodyPr/>
          <a:lstStyle/>
          <a:p>
            <a:r>
              <a:rPr lang="de-DE"/>
              <a:t>© Elsevier B.V. 2019</a:t>
            </a:r>
          </a:p>
        </p:txBody>
      </p:sp>
      <p:sp>
        <p:nvSpPr>
          <p:cNvPr id="4" name="Заголовок 2">
            <a:extLst>
              <a:ext uri="{FF2B5EF4-FFF2-40B4-BE49-F238E27FC236}">
                <a16:creationId xmlns:a16="http://schemas.microsoft.com/office/drawing/2014/main" id="{AAA20B51-A443-48EE-B0E5-C243FAAA28AC}"/>
              </a:ext>
            </a:extLst>
          </p:cNvPr>
          <p:cNvSpPr>
            <a:spLocks noGrp="1"/>
          </p:cNvSpPr>
          <p:nvPr>
            <p:ph type="title"/>
          </p:nvPr>
        </p:nvSpPr>
        <p:spPr>
          <a:xfrm>
            <a:off x="528906" y="75913"/>
            <a:ext cx="7714141" cy="462759"/>
          </a:xfrm>
        </p:spPr>
        <p:txBody>
          <a:bodyPr/>
          <a:lstStyle/>
          <a:p>
            <a:r>
              <a:rPr lang="en-GB" sz="2000" dirty="0"/>
              <a:t>Mendeley </a:t>
            </a:r>
            <a:r>
              <a:rPr lang="ru-RU" sz="2000" dirty="0"/>
              <a:t>позволяет решить проблему с оформлением ссылок</a:t>
            </a:r>
            <a:endParaRPr lang="en-GB" sz="2000" dirty="0"/>
          </a:p>
        </p:txBody>
      </p:sp>
      <p:pic>
        <p:nvPicPr>
          <p:cNvPr id="5" name="Picture 4">
            <a:extLst>
              <a:ext uri="{FF2B5EF4-FFF2-40B4-BE49-F238E27FC236}">
                <a16:creationId xmlns:a16="http://schemas.microsoft.com/office/drawing/2014/main" id="{5647FA33-1E50-4585-AE68-6B19829F28EF}"/>
              </a:ext>
            </a:extLst>
          </p:cNvPr>
          <p:cNvPicPr>
            <a:picLocks noChangeAspect="1"/>
          </p:cNvPicPr>
          <p:nvPr/>
        </p:nvPicPr>
        <p:blipFill>
          <a:blip r:embed="rId2"/>
          <a:stretch>
            <a:fillRect/>
          </a:stretch>
        </p:blipFill>
        <p:spPr>
          <a:xfrm>
            <a:off x="235324" y="538672"/>
            <a:ext cx="6199094" cy="282723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A12440E4-A253-4CD0-B768-2949C4A15E63}"/>
              </a:ext>
            </a:extLst>
          </p:cNvPr>
          <p:cNvPicPr>
            <a:picLocks noChangeAspect="1"/>
          </p:cNvPicPr>
          <p:nvPr/>
        </p:nvPicPr>
        <p:blipFill>
          <a:blip r:embed="rId3"/>
          <a:stretch>
            <a:fillRect/>
          </a:stretch>
        </p:blipFill>
        <p:spPr>
          <a:xfrm>
            <a:off x="4100427" y="1205402"/>
            <a:ext cx="4667982" cy="3064707"/>
          </a:xfrm>
          <a:prstGeom prst="rect">
            <a:avLst/>
          </a:prstGeom>
          <a:ln>
            <a:noFill/>
          </a:ln>
          <a:effectLst>
            <a:outerShdw blurRad="292100" dist="139700" dir="2700000" algn="tl" rotWithShape="0">
              <a:srgbClr val="333333">
                <a:alpha val="65000"/>
              </a:srgbClr>
            </a:outerShdw>
          </a:effectLst>
        </p:spPr>
      </p:pic>
      <p:sp>
        <p:nvSpPr>
          <p:cNvPr id="7" name="Down Arrow 6">
            <a:extLst>
              <a:ext uri="{FF2B5EF4-FFF2-40B4-BE49-F238E27FC236}">
                <a16:creationId xmlns:a16="http://schemas.microsoft.com/office/drawing/2014/main" id="{E41C822C-3035-40B9-9596-13A0BCB0BE6B}"/>
              </a:ext>
            </a:extLst>
          </p:cNvPr>
          <p:cNvSpPr/>
          <p:nvPr/>
        </p:nvSpPr>
        <p:spPr>
          <a:xfrm rot="16200000" flipH="1">
            <a:off x="3683784" y="2940450"/>
            <a:ext cx="297256" cy="1479176"/>
          </a:xfrm>
          <a:prstGeom prst="downArrow">
            <a:avLst/>
          </a:prstGeom>
          <a:solidFill>
            <a:schemeClr val="tx2"/>
          </a:solidFill>
          <a:ln>
            <a:solidFill>
              <a:srgbClr val="91919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spTree>
    <p:extLst>
      <p:ext uri="{BB962C8B-B14F-4D97-AF65-F5344CB8AC3E}">
        <p14:creationId xmlns:p14="http://schemas.microsoft.com/office/powerpoint/2010/main" val="174549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A5ECC266-8820-4F5A-9D66-9BEFDE4CAD78}"/>
              </a:ext>
            </a:extLst>
          </p:cNvPr>
          <p:cNvSpPr>
            <a:spLocks noGrp="1"/>
          </p:cNvSpPr>
          <p:nvPr>
            <p:ph type="ftr" sz="quarter" idx="11"/>
          </p:nvPr>
        </p:nvSpPr>
        <p:spPr/>
        <p:txBody>
          <a:bodyPr/>
          <a:lstStyle/>
          <a:p>
            <a:r>
              <a:rPr lang="de-DE"/>
              <a:t>© Elsevier B.V. 2019</a:t>
            </a:r>
          </a:p>
        </p:txBody>
      </p:sp>
      <p:sp>
        <p:nvSpPr>
          <p:cNvPr id="3" name="Текст 2">
            <a:extLst>
              <a:ext uri="{FF2B5EF4-FFF2-40B4-BE49-F238E27FC236}">
                <a16:creationId xmlns:a16="http://schemas.microsoft.com/office/drawing/2014/main" id="{17541ADA-56A8-460C-A1C9-3478B31EF157}"/>
              </a:ext>
            </a:extLst>
          </p:cNvPr>
          <p:cNvSpPr>
            <a:spLocks noGrp="1"/>
          </p:cNvSpPr>
          <p:nvPr>
            <p:ph type="body" sz="quarter" idx="15"/>
          </p:nvPr>
        </p:nvSpPr>
        <p:spPr/>
        <p:txBody>
          <a:bodyPr/>
          <a:lstStyle/>
          <a:p>
            <a:r>
              <a:rPr lang="en-GB" dirty="0"/>
              <a:t>Mendeley </a:t>
            </a:r>
            <a:r>
              <a:rPr lang="ru-RU" dirty="0"/>
              <a:t>как социальная сеть. Работа в группах</a:t>
            </a:r>
            <a:endParaRPr lang="en-GB" dirty="0"/>
          </a:p>
        </p:txBody>
      </p:sp>
    </p:spTree>
    <p:extLst>
      <p:ext uri="{BB962C8B-B14F-4D97-AF65-F5344CB8AC3E}">
        <p14:creationId xmlns:p14="http://schemas.microsoft.com/office/powerpoint/2010/main" val="2190418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1E6BF9-729E-49D8-874F-6A74784F5924}"/>
              </a:ext>
            </a:extLst>
          </p:cNvPr>
          <p:cNvSpPr>
            <a:spLocks noGrp="1"/>
          </p:cNvSpPr>
          <p:nvPr>
            <p:ph type="ftr" sz="quarter" idx="16"/>
          </p:nvPr>
        </p:nvSpPr>
        <p:spPr/>
        <p:txBody>
          <a:bodyPr/>
          <a:lstStyle/>
          <a:p>
            <a:r>
              <a:rPr lang="de-DE"/>
              <a:t>© Elsevier B.V. 2019</a:t>
            </a:r>
          </a:p>
        </p:txBody>
      </p:sp>
      <p:sp>
        <p:nvSpPr>
          <p:cNvPr id="4" name="Заголовок 2">
            <a:extLst>
              <a:ext uri="{FF2B5EF4-FFF2-40B4-BE49-F238E27FC236}">
                <a16:creationId xmlns:a16="http://schemas.microsoft.com/office/drawing/2014/main" id="{AAA20B51-A443-48EE-B0E5-C243FAAA28AC}"/>
              </a:ext>
            </a:extLst>
          </p:cNvPr>
          <p:cNvSpPr>
            <a:spLocks noGrp="1"/>
          </p:cNvSpPr>
          <p:nvPr>
            <p:ph type="title"/>
          </p:nvPr>
        </p:nvSpPr>
        <p:spPr>
          <a:xfrm>
            <a:off x="528906" y="75913"/>
            <a:ext cx="7714141" cy="462759"/>
          </a:xfrm>
        </p:spPr>
        <p:txBody>
          <a:bodyPr/>
          <a:lstStyle/>
          <a:p>
            <a:r>
              <a:rPr lang="ru-RU" sz="2000" dirty="0"/>
              <a:t>Установить контакт с коллегами</a:t>
            </a:r>
            <a:endParaRPr lang="en-GB" sz="2000" dirty="0"/>
          </a:p>
        </p:txBody>
      </p:sp>
      <p:pic>
        <p:nvPicPr>
          <p:cNvPr id="8" name="Picture 7">
            <a:extLst>
              <a:ext uri="{FF2B5EF4-FFF2-40B4-BE49-F238E27FC236}">
                <a16:creationId xmlns:a16="http://schemas.microsoft.com/office/drawing/2014/main" id="{648C8FF7-D251-4AE1-A351-E1A6D829B3EF}"/>
              </a:ext>
            </a:extLst>
          </p:cNvPr>
          <p:cNvPicPr>
            <a:picLocks noChangeAspect="1"/>
          </p:cNvPicPr>
          <p:nvPr/>
        </p:nvPicPr>
        <p:blipFill>
          <a:blip r:embed="rId2"/>
          <a:stretch>
            <a:fillRect/>
          </a:stretch>
        </p:blipFill>
        <p:spPr>
          <a:xfrm>
            <a:off x="2250968" y="978273"/>
            <a:ext cx="6684602" cy="3186954"/>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5509EDF1-8B34-4A19-98FF-435A4C294959}"/>
              </a:ext>
            </a:extLst>
          </p:cNvPr>
          <p:cNvSpPr/>
          <p:nvPr/>
        </p:nvSpPr>
        <p:spPr>
          <a:xfrm>
            <a:off x="114302" y="3064260"/>
            <a:ext cx="2378005" cy="646331"/>
          </a:xfrm>
          <a:prstGeom prst="rect">
            <a:avLst/>
          </a:prstGeom>
        </p:spPr>
        <p:txBody>
          <a:bodyPr wrap="square">
            <a:spAutoFit/>
          </a:bodyPr>
          <a:lstStyle/>
          <a:p>
            <a:r>
              <a:rPr lang="ru-RU" sz="1200" dirty="0">
                <a:latin typeface="Helvetica Neue"/>
                <a:cs typeface="Helvetica Neue"/>
              </a:rPr>
              <a:t>Найдите коллег на закладке</a:t>
            </a:r>
            <a:r>
              <a:rPr lang="en-US" sz="1200" dirty="0">
                <a:latin typeface="Helvetica Neue"/>
                <a:cs typeface="Helvetica Neue"/>
              </a:rPr>
              <a:t> ‘Follow’ </a:t>
            </a:r>
            <a:r>
              <a:rPr lang="ru-RU" sz="1200" dirty="0">
                <a:latin typeface="Helvetica Neue"/>
                <a:cs typeface="Helvetica Neue"/>
              </a:rPr>
              <a:t>для получения регулярных обновлений</a:t>
            </a:r>
            <a:r>
              <a:rPr lang="en-US" sz="1200" dirty="0">
                <a:latin typeface="Helvetica Neue"/>
                <a:cs typeface="Helvetica Neue"/>
              </a:rPr>
              <a:t>.</a:t>
            </a:r>
            <a:endParaRPr lang="en-US" sz="1200" dirty="0"/>
          </a:p>
        </p:txBody>
      </p:sp>
      <p:sp>
        <p:nvSpPr>
          <p:cNvPr id="10" name="Down Arrow 6">
            <a:extLst>
              <a:ext uri="{FF2B5EF4-FFF2-40B4-BE49-F238E27FC236}">
                <a16:creationId xmlns:a16="http://schemas.microsoft.com/office/drawing/2014/main" id="{CA5D14A2-EFF5-471B-AB09-ACD3DAB42578}"/>
              </a:ext>
            </a:extLst>
          </p:cNvPr>
          <p:cNvSpPr/>
          <p:nvPr/>
        </p:nvSpPr>
        <p:spPr>
          <a:xfrm rot="16200000" flipH="1">
            <a:off x="1362752" y="3198321"/>
            <a:ext cx="297256" cy="1479176"/>
          </a:xfrm>
          <a:prstGeom prst="downArrow">
            <a:avLst/>
          </a:prstGeom>
          <a:solidFill>
            <a:schemeClr val="tx2"/>
          </a:solidFill>
          <a:ln>
            <a:solidFill>
              <a:srgbClr val="91919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sp>
        <p:nvSpPr>
          <p:cNvPr id="11" name="Rectangle 10">
            <a:extLst>
              <a:ext uri="{FF2B5EF4-FFF2-40B4-BE49-F238E27FC236}">
                <a16:creationId xmlns:a16="http://schemas.microsoft.com/office/drawing/2014/main" id="{0DF43901-F446-498D-8BDA-E524842B5CF4}"/>
              </a:ext>
            </a:extLst>
          </p:cNvPr>
          <p:cNvSpPr/>
          <p:nvPr/>
        </p:nvSpPr>
        <p:spPr>
          <a:xfrm>
            <a:off x="2306171" y="1281612"/>
            <a:ext cx="900954" cy="45306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605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1E6BF9-729E-49D8-874F-6A74784F5924}"/>
              </a:ext>
            </a:extLst>
          </p:cNvPr>
          <p:cNvSpPr>
            <a:spLocks noGrp="1"/>
          </p:cNvSpPr>
          <p:nvPr>
            <p:ph type="ftr" sz="quarter" idx="16"/>
          </p:nvPr>
        </p:nvSpPr>
        <p:spPr/>
        <p:txBody>
          <a:bodyPr/>
          <a:lstStyle/>
          <a:p>
            <a:r>
              <a:rPr lang="de-DE"/>
              <a:t>© Elsevier B.V. 2019</a:t>
            </a:r>
          </a:p>
        </p:txBody>
      </p:sp>
      <p:sp>
        <p:nvSpPr>
          <p:cNvPr id="4" name="Заголовок 2">
            <a:extLst>
              <a:ext uri="{FF2B5EF4-FFF2-40B4-BE49-F238E27FC236}">
                <a16:creationId xmlns:a16="http://schemas.microsoft.com/office/drawing/2014/main" id="{AAA20B51-A443-48EE-B0E5-C243FAAA28AC}"/>
              </a:ext>
            </a:extLst>
          </p:cNvPr>
          <p:cNvSpPr>
            <a:spLocks noGrp="1"/>
          </p:cNvSpPr>
          <p:nvPr>
            <p:ph type="title"/>
          </p:nvPr>
        </p:nvSpPr>
        <p:spPr>
          <a:xfrm>
            <a:off x="528906" y="75913"/>
            <a:ext cx="7714141" cy="462759"/>
          </a:xfrm>
        </p:spPr>
        <p:txBody>
          <a:bodyPr/>
          <a:lstStyle/>
          <a:p>
            <a:r>
              <a:rPr lang="ru-RU" sz="2000" dirty="0"/>
              <a:t>Создание исследовательских групп</a:t>
            </a:r>
            <a:endParaRPr lang="en-GB" sz="2000" dirty="0"/>
          </a:p>
        </p:txBody>
      </p:sp>
      <p:pic>
        <p:nvPicPr>
          <p:cNvPr id="3" name="Picture 2">
            <a:extLst>
              <a:ext uri="{FF2B5EF4-FFF2-40B4-BE49-F238E27FC236}">
                <a16:creationId xmlns:a16="http://schemas.microsoft.com/office/drawing/2014/main" id="{87F6351B-3109-4F68-9FE4-E2A9ECCECEFD}"/>
              </a:ext>
            </a:extLst>
          </p:cNvPr>
          <p:cNvPicPr>
            <a:picLocks noChangeAspect="1"/>
          </p:cNvPicPr>
          <p:nvPr/>
        </p:nvPicPr>
        <p:blipFill>
          <a:blip r:embed="rId2"/>
          <a:stretch>
            <a:fillRect/>
          </a:stretch>
        </p:blipFill>
        <p:spPr>
          <a:xfrm>
            <a:off x="275663" y="538672"/>
            <a:ext cx="5050181" cy="250205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A109FD8-FC01-45BF-8891-40B778B7F3C2}"/>
              </a:ext>
            </a:extLst>
          </p:cNvPr>
          <p:cNvPicPr>
            <a:picLocks noChangeAspect="1"/>
          </p:cNvPicPr>
          <p:nvPr/>
        </p:nvPicPr>
        <p:blipFill>
          <a:blip r:embed="rId3"/>
          <a:stretch>
            <a:fillRect/>
          </a:stretch>
        </p:blipFill>
        <p:spPr>
          <a:xfrm>
            <a:off x="5579087" y="538672"/>
            <a:ext cx="2878579" cy="3811451"/>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4936F8DE-D55B-4E13-8360-2B4C821FFDC8}"/>
              </a:ext>
            </a:extLst>
          </p:cNvPr>
          <p:cNvSpPr txBox="1"/>
          <p:nvPr/>
        </p:nvSpPr>
        <p:spPr>
          <a:xfrm>
            <a:off x="330578" y="3231964"/>
            <a:ext cx="5121887" cy="1107996"/>
          </a:xfrm>
          <a:prstGeom prst="rect">
            <a:avLst/>
          </a:prstGeom>
          <a:noFill/>
        </p:spPr>
        <p:txBody>
          <a:bodyPr wrap="square" rtlCol="0">
            <a:spAutoFit/>
          </a:bodyPr>
          <a:lstStyle/>
          <a:p>
            <a:r>
              <a:rPr lang="ru-RU" sz="1100" dirty="0">
                <a:latin typeface="Helvetica Neue"/>
                <a:cs typeface="Helvetica Neue"/>
              </a:rPr>
              <a:t>Три возможных типа групп</a:t>
            </a:r>
            <a:r>
              <a:rPr lang="en-US" sz="1100" dirty="0">
                <a:latin typeface="Helvetica Neue"/>
                <a:cs typeface="Helvetica Neue"/>
              </a:rPr>
              <a:t>:</a:t>
            </a:r>
          </a:p>
          <a:p>
            <a:pPr marL="285750" indent="-285750">
              <a:buFont typeface="Arial"/>
              <a:buChar char="•"/>
            </a:pPr>
            <a:r>
              <a:rPr lang="en-US" sz="1100" b="1" dirty="0">
                <a:latin typeface="Helvetica Neue"/>
                <a:cs typeface="Helvetica Neue"/>
              </a:rPr>
              <a:t>Open Public Groups</a:t>
            </a:r>
            <a:r>
              <a:rPr lang="en-US" sz="1100" dirty="0">
                <a:latin typeface="Helvetica Neue"/>
                <a:cs typeface="Helvetica Neue"/>
              </a:rPr>
              <a:t> – </a:t>
            </a:r>
            <a:r>
              <a:rPr lang="ru-RU" sz="1100" dirty="0">
                <a:latin typeface="Helvetica Neue"/>
                <a:cs typeface="Helvetica Neue"/>
              </a:rPr>
              <a:t>Каждый может подписаться на обновления группы и выкладывать ссылки.</a:t>
            </a:r>
          </a:p>
          <a:p>
            <a:pPr marL="285750" indent="-285750">
              <a:buFont typeface="Arial"/>
              <a:buChar char="•"/>
            </a:pPr>
            <a:r>
              <a:rPr lang="en-US" sz="1100" b="1" dirty="0">
                <a:latin typeface="Helvetica Neue"/>
                <a:cs typeface="Helvetica Neue"/>
              </a:rPr>
              <a:t>Invite-only Public Groups</a:t>
            </a:r>
            <a:r>
              <a:rPr lang="en-US" sz="1100" dirty="0">
                <a:latin typeface="Helvetica Neue"/>
                <a:cs typeface="Helvetica Neue"/>
              </a:rPr>
              <a:t> – </a:t>
            </a:r>
            <a:r>
              <a:rPr lang="ru-RU" sz="1100" dirty="0">
                <a:latin typeface="Helvetica Neue"/>
                <a:cs typeface="Helvetica Neue"/>
              </a:rPr>
              <a:t>Только приглашенные члены групп могут публиковать в ней, сотальные могут подписаться на обновления</a:t>
            </a:r>
            <a:r>
              <a:rPr lang="en-US" sz="1100" dirty="0">
                <a:latin typeface="Helvetica Neue"/>
                <a:cs typeface="Helvetica Neue"/>
              </a:rPr>
              <a:t>.</a:t>
            </a:r>
          </a:p>
          <a:p>
            <a:pPr marL="285750" indent="-285750">
              <a:buFont typeface="Arial"/>
              <a:buChar char="•"/>
            </a:pPr>
            <a:r>
              <a:rPr lang="en-US" sz="1100" b="1" dirty="0">
                <a:latin typeface="Helvetica Neue"/>
                <a:cs typeface="Helvetica Neue"/>
              </a:rPr>
              <a:t>Private Groups</a:t>
            </a:r>
            <a:r>
              <a:rPr lang="en-US" sz="1100" dirty="0">
                <a:latin typeface="Helvetica Neue"/>
                <a:cs typeface="Helvetica Neue"/>
              </a:rPr>
              <a:t> – </a:t>
            </a:r>
            <a:r>
              <a:rPr lang="ru-RU" sz="1100" dirty="0">
                <a:latin typeface="Helvetica Neue"/>
                <a:cs typeface="Helvetica Neue"/>
              </a:rPr>
              <a:t>Полностью закрытая от внешнего мира группа</a:t>
            </a:r>
            <a:r>
              <a:rPr lang="en-US" sz="1100" dirty="0">
                <a:latin typeface="Helvetica Neue"/>
                <a:cs typeface="Helvetica Neue"/>
              </a:rPr>
              <a:t>.</a:t>
            </a:r>
          </a:p>
        </p:txBody>
      </p:sp>
    </p:spTree>
    <p:extLst>
      <p:ext uri="{BB962C8B-B14F-4D97-AF65-F5344CB8AC3E}">
        <p14:creationId xmlns:p14="http://schemas.microsoft.com/office/powerpoint/2010/main" val="2344646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911169A-89D3-4FD5-A7B6-627D21548825}"/>
              </a:ext>
            </a:extLst>
          </p:cNvPr>
          <p:cNvPicPr>
            <a:picLocks noChangeAspect="1"/>
          </p:cNvPicPr>
          <p:nvPr/>
        </p:nvPicPr>
        <p:blipFill rotWithShape="1">
          <a:blip r:embed="rId2"/>
          <a:srcRect l="2422" t="18526" r="6301" b="8750"/>
          <a:stretch/>
        </p:blipFill>
        <p:spPr>
          <a:xfrm>
            <a:off x="158189" y="738872"/>
            <a:ext cx="8506893" cy="3812491"/>
          </a:xfrm>
          <a:prstGeom prst="rect">
            <a:avLst/>
          </a:prstGeom>
        </p:spPr>
      </p:pic>
      <p:sp>
        <p:nvSpPr>
          <p:cNvPr id="2" name="Footer Placeholder 1">
            <a:extLst>
              <a:ext uri="{FF2B5EF4-FFF2-40B4-BE49-F238E27FC236}">
                <a16:creationId xmlns:a16="http://schemas.microsoft.com/office/drawing/2014/main" id="{79F3249B-30DB-49A6-932B-90A1F02B98A7}"/>
              </a:ext>
            </a:extLst>
          </p:cNvPr>
          <p:cNvSpPr>
            <a:spLocks noGrp="1"/>
          </p:cNvSpPr>
          <p:nvPr>
            <p:ph type="ftr" sz="quarter" idx="16"/>
          </p:nvPr>
        </p:nvSpPr>
        <p:spPr/>
        <p:txBody>
          <a:bodyPr/>
          <a:lstStyle/>
          <a:p>
            <a:r>
              <a:rPr lang="de-DE"/>
              <a:t>© Elsevier B.V. 2019</a:t>
            </a:r>
          </a:p>
        </p:txBody>
      </p:sp>
      <p:sp>
        <p:nvSpPr>
          <p:cNvPr id="3" name="Title 2">
            <a:extLst>
              <a:ext uri="{FF2B5EF4-FFF2-40B4-BE49-F238E27FC236}">
                <a16:creationId xmlns:a16="http://schemas.microsoft.com/office/drawing/2014/main" id="{9C3F9821-BDC9-4699-AD4E-825780F25021}"/>
              </a:ext>
            </a:extLst>
          </p:cNvPr>
          <p:cNvSpPr>
            <a:spLocks noGrp="1"/>
          </p:cNvSpPr>
          <p:nvPr>
            <p:ph type="title"/>
          </p:nvPr>
        </p:nvSpPr>
        <p:spPr>
          <a:xfrm>
            <a:off x="552201" y="237323"/>
            <a:ext cx="7155797" cy="462759"/>
          </a:xfrm>
        </p:spPr>
        <p:txBody>
          <a:bodyPr/>
          <a:lstStyle/>
          <a:p>
            <a:r>
              <a:rPr lang="ru-RU" dirty="0"/>
              <a:t>Данные </a:t>
            </a:r>
            <a:r>
              <a:rPr lang="en-GB" dirty="0"/>
              <a:t>Mendeley </a:t>
            </a:r>
            <a:r>
              <a:rPr lang="ru-RU" dirty="0"/>
              <a:t>используются в </a:t>
            </a:r>
            <a:r>
              <a:rPr lang="en-GB" dirty="0"/>
              <a:t>Scopus</a:t>
            </a:r>
          </a:p>
        </p:txBody>
      </p:sp>
      <p:sp>
        <p:nvSpPr>
          <p:cNvPr id="5" name="Rectangle 4">
            <a:extLst>
              <a:ext uri="{FF2B5EF4-FFF2-40B4-BE49-F238E27FC236}">
                <a16:creationId xmlns:a16="http://schemas.microsoft.com/office/drawing/2014/main" id="{CFC45399-B5CA-4A6C-B379-BD723FDAB335}"/>
              </a:ext>
            </a:extLst>
          </p:cNvPr>
          <p:cNvSpPr/>
          <p:nvPr/>
        </p:nvSpPr>
        <p:spPr>
          <a:xfrm>
            <a:off x="6752994" y="3967117"/>
            <a:ext cx="1814744" cy="4368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72726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4DDAC-131A-4417-8F52-9D9C120A33D6}"/>
              </a:ext>
            </a:extLst>
          </p:cNvPr>
          <p:cNvPicPr>
            <a:picLocks noChangeAspect="1"/>
          </p:cNvPicPr>
          <p:nvPr/>
        </p:nvPicPr>
        <p:blipFill>
          <a:blip r:embed="rId2"/>
          <a:stretch>
            <a:fillRect/>
          </a:stretch>
        </p:blipFill>
        <p:spPr>
          <a:xfrm>
            <a:off x="2064122" y="661761"/>
            <a:ext cx="6784041" cy="3544543"/>
          </a:xfrm>
          <a:prstGeom prst="rect">
            <a:avLst/>
          </a:prstGeom>
          <a:ln>
            <a:noFill/>
          </a:ln>
          <a:effectLst>
            <a:outerShdw blurRad="292100" dist="139700" dir="2700000" algn="tl" rotWithShape="0">
              <a:srgbClr val="333333">
                <a:alpha val="65000"/>
              </a:srgbClr>
            </a:outerShdw>
          </a:effectLst>
        </p:spPr>
      </p:pic>
      <p:sp>
        <p:nvSpPr>
          <p:cNvPr id="2" name="Footer Placeholder 1">
            <a:extLst>
              <a:ext uri="{FF2B5EF4-FFF2-40B4-BE49-F238E27FC236}">
                <a16:creationId xmlns:a16="http://schemas.microsoft.com/office/drawing/2014/main" id="{061E6BF9-729E-49D8-874F-6A74784F5924}"/>
              </a:ext>
            </a:extLst>
          </p:cNvPr>
          <p:cNvSpPr>
            <a:spLocks noGrp="1"/>
          </p:cNvSpPr>
          <p:nvPr>
            <p:ph type="ftr" sz="quarter" idx="16"/>
          </p:nvPr>
        </p:nvSpPr>
        <p:spPr/>
        <p:txBody>
          <a:bodyPr/>
          <a:lstStyle/>
          <a:p>
            <a:r>
              <a:rPr lang="de-DE"/>
              <a:t>© Elsevier B.V. 2019</a:t>
            </a:r>
          </a:p>
        </p:txBody>
      </p:sp>
      <p:sp>
        <p:nvSpPr>
          <p:cNvPr id="4" name="Заголовок 2">
            <a:extLst>
              <a:ext uri="{FF2B5EF4-FFF2-40B4-BE49-F238E27FC236}">
                <a16:creationId xmlns:a16="http://schemas.microsoft.com/office/drawing/2014/main" id="{AAA20B51-A443-48EE-B0E5-C243FAAA28AC}"/>
              </a:ext>
            </a:extLst>
          </p:cNvPr>
          <p:cNvSpPr>
            <a:spLocks noGrp="1"/>
          </p:cNvSpPr>
          <p:nvPr>
            <p:ph type="title"/>
          </p:nvPr>
        </p:nvSpPr>
        <p:spPr>
          <a:xfrm>
            <a:off x="528906" y="75913"/>
            <a:ext cx="7714141" cy="462759"/>
          </a:xfrm>
        </p:spPr>
        <p:txBody>
          <a:bodyPr/>
          <a:lstStyle/>
          <a:p>
            <a:r>
              <a:rPr lang="ru-RU" sz="2000" dirty="0"/>
              <a:t>Поиск и создание открытых групп</a:t>
            </a:r>
            <a:endParaRPr lang="en-GB" sz="2000" dirty="0"/>
          </a:p>
        </p:txBody>
      </p:sp>
      <p:sp>
        <p:nvSpPr>
          <p:cNvPr id="9" name="Rectangle 8">
            <a:extLst>
              <a:ext uri="{FF2B5EF4-FFF2-40B4-BE49-F238E27FC236}">
                <a16:creationId xmlns:a16="http://schemas.microsoft.com/office/drawing/2014/main" id="{5509EDF1-8B34-4A19-98FF-435A4C294959}"/>
              </a:ext>
            </a:extLst>
          </p:cNvPr>
          <p:cNvSpPr/>
          <p:nvPr/>
        </p:nvSpPr>
        <p:spPr>
          <a:xfrm>
            <a:off x="191622" y="1390207"/>
            <a:ext cx="2655792" cy="830997"/>
          </a:xfrm>
          <a:prstGeom prst="rect">
            <a:avLst/>
          </a:prstGeom>
        </p:spPr>
        <p:txBody>
          <a:bodyPr wrap="square">
            <a:spAutoFit/>
          </a:bodyPr>
          <a:lstStyle/>
          <a:p>
            <a:r>
              <a:rPr lang="ru-RU" sz="1200" dirty="0">
                <a:latin typeface="Helvetica Neue"/>
                <a:cs typeface="Helvetica Neue"/>
              </a:rPr>
              <a:t>Запустите поиск по интересующей вас группе</a:t>
            </a:r>
            <a:r>
              <a:rPr lang="en-GB" sz="1200" dirty="0">
                <a:latin typeface="Helvetica Neue"/>
                <a:cs typeface="Helvetica Neue"/>
              </a:rPr>
              <a:t>, </a:t>
            </a:r>
            <a:r>
              <a:rPr lang="ru-RU" sz="1200" dirty="0">
                <a:latin typeface="Helvetica Neue"/>
                <a:cs typeface="Helvetica Neue"/>
              </a:rPr>
              <a:t>зайдите в группу и нажмите </a:t>
            </a:r>
            <a:r>
              <a:rPr lang="en-US" sz="1200" dirty="0">
                <a:latin typeface="Helvetica Neue"/>
                <a:cs typeface="Helvetica Neue"/>
              </a:rPr>
              <a:t>‘Join’ </a:t>
            </a:r>
            <a:r>
              <a:rPr lang="ru-RU" sz="1200" dirty="0">
                <a:latin typeface="Helvetica Neue"/>
                <a:cs typeface="Helvetica Neue"/>
              </a:rPr>
              <a:t>чтобы присоедениться к ней</a:t>
            </a:r>
            <a:r>
              <a:rPr lang="en-US" sz="1200" dirty="0">
                <a:latin typeface="Helvetica Neue"/>
                <a:cs typeface="Helvetica Neue"/>
              </a:rPr>
              <a:t>.</a:t>
            </a:r>
            <a:endParaRPr lang="en-US" sz="1200" dirty="0"/>
          </a:p>
        </p:txBody>
      </p:sp>
      <p:sp>
        <p:nvSpPr>
          <p:cNvPr id="10" name="Down Arrow 6">
            <a:extLst>
              <a:ext uri="{FF2B5EF4-FFF2-40B4-BE49-F238E27FC236}">
                <a16:creationId xmlns:a16="http://schemas.microsoft.com/office/drawing/2014/main" id="{CA5D14A2-EFF5-471B-AB09-ACD3DAB42578}"/>
              </a:ext>
            </a:extLst>
          </p:cNvPr>
          <p:cNvSpPr/>
          <p:nvPr/>
        </p:nvSpPr>
        <p:spPr>
          <a:xfrm rot="16200000" flipH="1">
            <a:off x="1833304" y="494146"/>
            <a:ext cx="297256" cy="1479176"/>
          </a:xfrm>
          <a:prstGeom prst="downArrow">
            <a:avLst/>
          </a:prstGeom>
          <a:solidFill>
            <a:schemeClr val="tx2"/>
          </a:solidFill>
          <a:ln>
            <a:solidFill>
              <a:srgbClr val="91919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pic>
        <p:nvPicPr>
          <p:cNvPr id="5" name="Picture 4">
            <a:extLst>
              <a:ext uri="{FF2B5EF4-FFF2-40B4-BE49-F238E27FC236}">
                <a16:creationId xmlns:a16="http://schemas.microsoft.com/office/drawing/2014/main" id="{505EC121-2960-4590-B3D3-2E1753A1D1FB}"/>
              </a:ext>
            </a:extLst>
          </p:cNvPr>
          <p:cNvPicPr>
            <a:picLocks noChangeAspect="1"/>
          </p:cNvPicPr>
          <p:nvPr/>
        </p:nvPicPr>
        <p:blipFill>
          <a:blip r:embed="rId3"/>
          <a:stretch>
            <a:fillRect/>
          </a:stretch>
        </p:blipFill>
        <p:spPr>
          <a:xfrm>
            <a:off x="1519518" y="3358035"/>
            <a:ext cx="7328645" cy="1009792"/>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D460D2E1-FD9E-49B0-BCCB-62F306779C0A}"/>
              </a:ext>
            </a:extLst>
          </p:cNvPr>
          <p:cNvSpPr/>
          <p:nvPr/>
        </p:nvSpPr>
        <p:spPr>
          <a:xfrm>
            <a:off x="191622" y="3446975"/>
            <a:ext cx="2655792" cy="461665"/>
          </a:xfrm>
          <a:prstGeom prst="rect">
            <a:avLst/>
          </a:prstGeom>
        </p:spPr>
        <p:txBody>
          <a:bodyPr wrap="square">
            <a:spAutoFit/>
          </a:bodyPr>
          <a:lstStyle/>
          <a:p>
            <a:r>
              <a:rPr lang="ru-RU" sz="1200" dirty="0">
                <a:latin typeface="Helvetica Neue"/>
                <a:cs typeface="Helvetica Neue"/>
              </a:rPr>
              <a:t>Либо</a:t>
            </a:r>
            <a:r>
              <a:rPr lang="en-GB" sz="1200" dirty="0">
                <a:latin typeface="Helvetica Neue"/>
                <a:cs typeface="Helvetica Neue"/>
              </a:rPr>
              <a:t> </a:t>
            </a:r>
            <a:r>
              <a:rPr lang="ru-RU" sz="1200" dirty="0">
                <a:latin typeface="Helvetica Neue"/>
                <a:cs typeface="Helvetica Neue"/>
              </a:rPr>
              <a:t>же вы можете создать свою группу в </a:t>
            </a:r>
            <a:r>
              <a:rPr lang="en-GB" sz="1200" dirty="0">
                <a:latin typeface="Helvetica Neue"/>
                <a:cs typeface="Helvetica Neue"/>
              </a:rPr>
              <a:t>Mendeley</a:t>
            </a:r>
            <a:endParaRPr lang="en-US" sz="1200" dirty="0"/>
          </a:p>
        </p:txBody>
      </p:sp>
      <p:sp>
        <p:nvSpPr>
          <p:cNvPr id="13" name="Down Arrow 6">
            <a:extLst>
              <a:ext uri="{FF2B5EF4-FFF2-40B4-BE49-F238E27FC236}">
                <a16:creationId xmlns:a16="http://schemas.microsoft.com/office/drawing/2014/main" id="{7CCE0FF0-419F-44DE-9FA8-125321E5B308}"/>
              </a:ext>
            </a:extLst>
          </p:cNvPr>
          <p:cNvSpPr/>
          <p:nvPr/>
        </p:nvSpPr>
        <p:spPr>
          <a:xfrm rot="16200000" flipH="1">
            <a:off x="1651398" y="2718692"/>
            <a:ext cx="297256" cy="2542236"/>
          </a:xfrm>
          <a:prstGeom prst="downArrow">
            <a:avLst/>
          </a:prstGeom>
          <a:solidFill>
            <a:schemeClr val="tx2"/>
          </a:solidFill>
          <a:ln>
            <a:solidFill>
              <a:srgbClr val="91919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spTree>
    <p:extLst>
      <p:ext uri="{BB962C8B-B14F-4D97-AF65-F5344CB8AC3E}">
        <p14:creationId xmlns:p14="http://schemas.microsoft.com/office/powerpoint/2010/main" val="82377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1E6BF9-729E-49D8-874F-6A74784F5924}"/>
              </a:ext>
            </a:extLst>
          </p:cNvPr>
          <p:cNvSpPr>
            <a:spLocks noGrp="1"/>
          </p:cNvSpPr>
          <p:nvPr>
            <p:ph type="ftr" sz="quarter" idx="16"/>
          </p:nvPr>
        </p:nvSpPr>
        <p:spPr/>
        <p:txBody>
          <a:bodyPr/>
          <a:lstStyle/>
          <a:p>
            <a:r>
              <a:rPr lang="de-DE"/>
              <a:t>© Elsevier B.V. 2019</a:t>
            </a:r>
          </a:p>
        </p:txBody>
      </p:sp>
      <p:sp>
        <p:nvSpPr>
          <p:cNvPr id="4" name="Заголовок 2">
            <a:extLst>
              <a:ext uri="{FF2B5EF4-FFF2-40B4-BE49-F238E27FC236}">
                <a16:creationId xmlns:a16="http://schemas.microsoft.com/office/drawing/2014/main" id="{AAA20B51-A443-48EE-B0E5-C243FAAA28AC}"/>
              </a:ext>
            </a:extLst>
          </p:cNvPr>
          <p:cNvSpPr>
            <a:spLocks noGrp="1"/>
          </p:cNvSpPr>
          <p:nvPr>
            <p:ph type="title"/>
          </p:nvPr>
        </p:nvSpPr>
        <p:spPr>
          <a:xfrm>
            <a:off x="528906" y="75913"/>
            <a:ext cx="7714141" cy="462759"/>
          </a:xfrm>
        </p:spPr>
        <p:txBody>
          <a:bodyPr/>
          <a:lstStyle/>
          <a:p>
            <a:r>
              <a:rPr lang="ru-RU" sz="2000" dirty="0"/>
              <a:t>Отслеживание активности группы</a:t>
            </a:r>
            <a:endParaRPr lang="en-GB" sz="2000" dirty="0"/>
          </a:p>
        </p:txBody>
      </p:sp>
      <p:pic>
        <p:nvPicPr>
          <p:cNvPr id="11" name="Picture 10" descr="Screenshot 2014-04-22 10.59.44.png">
            <a:extLst>
              <a:ext uri="{FF2B5EF4-FFF2-40B4-BE49-F238E27FC236}">
                <a16:creationId xmlns:a16="http://schemas.microsoft.com/office/drawing/2014/main" id="{FF54B4FA-DFE7-48E7-A731-365342411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2759" y="635738"/>
            <a:ext cx="4937323" cy="36792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3044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1E6BF9-729E-49D8-874F-6A74784F5924}"/>
              </a:ext>
            </a:extLst>
          </p:cNvPr>
          <p:cNvSpPr>
            <a:spLocks noGrp="1"/>
          </p:cNvSpPr>
          <p:nvPr>
            <p:ph type="ftr" sz="quarter" idx="16"/>
          </p:nvPr>
        </p:nvSpPr>
        <p:spPr/>
        <p:txBody>
          <a:bodyPr/>
          <a:lstStyle/>
          <a:p>
            <a:r>
              <a:rPr lang="de-DE"/>
              <a:t>© Elsevier B.V. 2019</a:t>
            </a:r>
          </a:p>
        </p:txBody>
      </p:sp>
      <p:sp>
        <p:nvSpPr>
          <p:cNvPr id="4" name="Заголовок 2">
            <a:extLst>
              <a:ext uri="{FF2B5EF4-FFF2-40B4-BE49-F238E27FC236}">
                <a16:creationId xmlns:a16="http://schemas.microsoft.com/office/drawing/2014/main" id="{AAA20B51-A443-48EE-B0E5-C243FAAA28AC}"/>
              </a:ext>
            </a:extLst>
          </p:cNvPr>
          <p:cNvSpPr>
            <a:spLocks noGrp="1"/>
          </p:cNvSpPr>
          <p:nvPr>
            <p:ph type="title"/>
          </p:nvPr>
        </p:nvSpPr>
        <p:spPr>
          <a:xfrm>
            <a:off x="528906" y="75913"/>
            <a:ext cx="7714141" cy="462759"/>
          </a:xfrm>
        </p:spPr>
        <p:txBody>
          <a:bodyPr/>
          <a:lstStyle/>
          <a:p>
            <a:r>
              <a:rPr lang="ru-RU" sz="2000" dirty="0"/>
              <a:t>Взаимодействуйте с вашими коллегами</a:t>
            </a:r>
            <a:endParaRPr lang="en-GB" sz="2000" dirty="0"/>
          </a:p>
        </p:txBody>
      </p:sp>
      <p:pic>
        <p:nvPicPr>
          <p:cNvPr id="5" name="Picture 1" descr="Picture 20.png">
            <a:extLst>
              <a:ext uri="{FF2B5EF4-FFF2-40B4-BE49-F238E27FC236}">
                <a16:creationId xmlns:a16="http://schemas.microsoft.com/office/drawing/2014/main" id="{3FD4A89F-34AE-4222-8DE4-64FB16710895}"/>
              </a:ext>
            </a:extLst>
          </p:cNvPr>
          <p:cNvPicPr>
            <a:picLocks noChangeAspect="1"/>
          </p:cNvPicPr>
          <p:nvPr/>
        </p:nvPicPr>
        <p:blipFill>
          <a:blip r:embed="rId2">
            <a:extLst>
              <a:ext uri="{28A0092B-C50C-407E-A947-70E740481C1C}">
                <a14:useLocalDpi xmlns:a14="http://schemas.microsoft.com/office/drawing/2010/main" val="0"/>
              </a:ext>
            </a:extLst>
          </a:blip>
          <a:srcRect l="11110" t="17746" r="18471" b="13344"/>
          <a:stretch>
            <a:fillRect/>
          </a:stretch>
        </p:blipFill>
        <p:spPr bwMode="auto">
          <a:xfrm>
            <a:off x="316007" y="761441"/>
            <a:ext cx="6415741" cy="3396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sp>
        <p:nvSpPr>
          <p:cNvPr id="6" name="Rectangle 5">
            <a:extLst>
              <a:ext uri="{FF2B5EF4-FFF2-40B4-BE49-F238E27FC236}">
                <a16:creationId xmlns:a16="http://schemas.microsoft.com/office/drawing/2014/main" id="{89A7E22D-FF74-4343-8EFE-23001BEE3D81}"/>
              </a:ext>
            </a:extLst>
          </p:cNvPr>
          <p:cNvSpPr/>
          <p:nvPr/>
        </p:nvSpPr>
        <p:spPr>
          <a:xfrm>
            <a:off x="6938683" y="1776053"/>
            <a:ext cx="2017059" cy="1015663"/>
          </a:xfrm>
          <a:prstGeom prst="rect">
            <a:avLst/>
          </a:prstGeom>
        </p:spPr>
        <p:txBody>
          <a:bodyPr wrap="square">
            <a:spAutoFit/>
          </a:bodyPr>
          <a:lstStyle/>
          <a:p>
            <a:r>
              <a:rPr lang="ru-RU" sz="1200" dirty="0">
                <a:latin typeface="Helvetica Neue"/>
                <a:cs typeface="Helvetica Neue"/>
              </a:rPr>
              <a:t>Делитесь полнотекстовыми документами, аннотациями и комментариями к ним.</a:t>
            </a:r>
            <a:endParaRPr lang="en-US" sz="1200" dirty="0">
              <a:latin typeface="Helvetica Neue"/>
              <a:cs typeface="Helvetica Neue"/>
            </a:endParaRPr>
          </a:p>
        </p:txBody>
      </p:sp>
      <p:sp>
        <p:nvSpPr>
          <p:cNvPr id="7" name="Down Arrow 6">
            <a:extLst>
              <a:ext uri="{FF2B5EF4-FFF2-40B4-BE49-F238E27FC236}">
                <a16:creationId xmlns:a16="http://schemas.microsoft.com/office/drawing/2014/main" id="{9BD5E3B5-BE43-472C-BAD1-A4DA3E71B7E9}"/>
              </a:ext>
            </a:extLst>
          </p:cNvPr>
          <p:cNvSpPr/>
          <p:nvPr/>
        </p:nvSpPr>
        <p:spPr>
          <a:xfrm rot="5400000" flipH="1">
            <a:off x="7440728" y="2200756"/>
            <a:ext cx="297256" cy="1479176"/>
          </a:xfrm>
          <a:prstGeom prst="downArrow">
            <a:avLst/>
          </a:prstGeom>
          <a:solidFill>
            <a:schemeClr val="tx2"/>
          </a:solidFill>
          <a:ln>
            <a:solidFill>
              <a:srgbClr val="91919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E1E1D"/>
              </a:solidFill>
            </a:endParaRPr>
          </a:p>
        </p:txBody>
      </p:sp>
    </p:spTree>
    <p:extLst>
      <p:ext uri="{BB962C8B-B14F-4D97-AF65-F5344CB8AC3E}">
        <p14:creationId xmlns:p14="http://schemas.microsoft.com/office/powerpoint/2010/main" val="227065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A5ECC266-8820-4F5A-9D66-9BEFDE4CAD78}"/>
              </a:ext>
            </a:extLst>
          </p:cNvPr>
          <p:cNvSpPr>
            <a:spLocks noGrp="1"/>
          </p:cNvSpPr>
          <p:nvPr>
            <p:ph type="ftr" sz="quarter" idx="11"/>
          </p:nvPr>
        </p:nvSpPr>
        <p:spPr/>
        <p:txBody>
          <a:bodyPr/>
          <a:lstStyle/>
          <a:p>
            <a:r>
              <a:rPr lang="de-DE"/>
              <a:t>© Elsevier B.V. 2019</a:t>
            </a:r>
          </a:p>
        </p:txBody>
      </p:sp>
      <p:sp>
        <p:nvSpPr>
          <p:cNvPr id="3" name="Текст 2">
            <a:extLst>
              <a:ext uri="{FF2B5EF4-FFF2-40B4-BE49-F238E27FC236}">
                <a16:creationId xmlns:a16="http://schemas.microsoft.com/office/drawing/2014/main" id="{17541ADA-56A8-460C-A1C9-3478B31EF157}"/>
              </a:ext>
            </a:extLst>
          </p:cNvPr>
          <p:cNvSpPr>
            <a:spLocks noGrp="1"/>
          </p:cNvSpPr>
          <p:nvPr>
            <p:ph type="body" sz="quarter" idx="15"/>
          </p:nvPr>
        </p:nvSpPr>
        <p:spPr/>
        <p:txBody>
          <a:bodyPr/>
          <a:lstStyle/>
          <a:p>
            <a:r>
              <a:rPr lang="ru-RU" dirty="0"/>
              <a:t>Популярность и видимость с </a:t>
            </a:r>
            <a:r>
              <a:rPr lang="en-GB" dirty="0"/>
              <a:t>Mendeley</a:t>
            </a:r>
          </a:p>
        </p:txBody>
      </p:sp>
    </p:spTree>
    <p:extLst>
      <p:ext uri="{BB962C8B-B14F-4D97-AF65-F5344CB8AC3E}">
        <p14:creationId xmlns:p14="http://schemas.microsoft.com/office/powerpoint/2010/main" val="31683379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1E6BF9-729E-49D8-874F-6A74784F5924}"/>
              </a:ext>
            </a:extLst>
          </p:cNvPr>
          <p:cNvSpPr>
            <a:spLocks noGrp="1"/>
          </p:cNvSpPr>
          <p:nvPr>
            <p:ph type="ftr" sz="quarter" idx="16"/>
          </p:nvPr>
        </p:nvSpPr>
        <p:spPr/>
        <p:txBody>
          <a:bodyPr/>
          <a:lstStyle/>
          <a:p>
            <a:r>
              <a:rPr lang="de-DE"/>
              <a:t>© Elsevier B.V. 2019</a:t>
            </a:r>
          </a:p>
        </p:txBody>
      </p:sp>
      <p:sp>
        <p:nvSpPr>
          <p:cNvPr id="4" name="Заголовок 2">
            <a:extLst>
              <a:ext uri="{FF2B5EF4-FFF2-40B4-BE49-F238E27FC236}">
                <a16:creationId xmlns:a16="http://schemas.microsoft.com/office/drawing/2014/main" id="{AAA20B51-A443-48EE-B0E5-C243FAAA28AC}"/>
              </a:ext>
            </a:extLst>
          </p:cNvPr>
          <p:cNvSpPr>
            <a:spLocks noGrp="1"/>
          </p:cNvSpPr>
          <p:nvPr>
            <p:ph type="title"/>
          </p:nvPr>
        </p:nvSpPr>
        <p:spPr>
          <a:xfrm>
            <a:off x="96370" y="208681"/>
            <a:ext cx="7714141" cy="462759"/>
          </a:xfrm>
        </p:spPr>
        <p:txBody>
          <a:bodyPr/>
          <a:lstStyle/>
          <a:p>
            <a:r>
              <a:rPr lang="ru-RU" sz="2000" dirty="0"/>
              <a:t>Устанавливайте контакты онлайн</a:t>
            </a:r>
            <a:endParaRPr lang="en-US" sz="2000" dirty="0"/>
          </a:p>
        </p:txBody>
      </p:sp>
      <p:sp>
        <p:nvSpPr>
          <p:cNvPr id="6" name="Content Placeholder 5">
            <a:extLst>
              <a:ext uri="{FF2B5EF4-FFF2-40B4-BE49-F238E27FC236}">
                <a16:creationId xmlns:a16="http://schemas.microsoft.com/office/drawing/2014/main" id="{C2C6FA30-4B0E-4044-8660-625FBD67440E}"/>
              </a:ext>
            </a:extLst>
          </p:cNvPr>
          <p:cNvSpPr txBox="1">
            <a:spLocks/>
          </p:cNvSpPr>
          <p:nvPr/>
        </p:nvSpPr>
        <p:spPr>
          <a:xfrm>
            <a:off x="227107" y="1083289"/>
            <a:ext cx="8916893" cy="2462213"/>
          </a:xfrm>
          <a:prstGeom prst="rect">
            <a:avLst/>
          </a:prstGeom>
        </p:spPr>
        <p:txBody>
          <a:bodyPr wrap="square">
            <a:spAutoFit/>
          </a:bodyPr>
          <a:lstStyle>
            <a:defPPr>
              <a:defRPr lang="en-US"/>
            </a:defPPr>
            <a:lvl1pPr>
              <a:defRPr sz="1200">
                <a:latin typeface="Helvetica Neue"/>
                <a:cs typeface="Helvetica Neue"/>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r>
              <a:rPr lang="ru-RU" sz="1400" dirty="0"/>
              <a:t>Ваш профиль в </a:t>
            </a:r>
            <a:r>
              <a:rPr lang="en-GB" sz="1400" dirty="0"/>
              <a:t>Scopus</a:t>
            </a:r>
          </a:p>
          <a:p>
            <a:endParaRPr lang="en-GB" sz="1400" dirty="0"/>
          </a:p>
          <a:p>
            <a:endParaRPr lang="en-GB" sz="1400" dirty="0"/>
          </a:p>
          <a:p>
            <a:r>
              <a:rPr lang="ru-RU" sz="1400" dirty="0"/>
              <a:t>Ссылка на ваш профиль в </a:t>
            </a:r>
            <a:r>
              <a:rPr lang="en-GB" sz="1400" dirty="0"/>
              <a:t>Mendeley</a:t>
            </a:r>
          </a:p>
          <a:p>
            <a:r>
              <a:rPr lang="en-GB" sz="1400" dirty="0"/>
              <a:t>	</a:t>
            </a:r>
            <a:r>
              <a:rPr lang="en-GB" sz="1400" dirty="0">
                <a:hlinkClick r:id="rId2"/>
              </a:rPr>
              <a:t>https://www.mendeley.com/profiles/aleksandr-yakimov/</a:t>
            </a:r>
            <a:endParaRPr lang="en-GB" sz="1400" dirty="0"/>
          </a:p>
          <a:p>
            <a:endParaRPr lang="en-GB" sz="1400" dirty="0"/>
          </a:p>
          <a:p>
            <a:r>
              <a:rPr lang="ru-RU" sz="1400" dirty="0"/>
              <a:t>Ссылка на ваш профиль в </a:t>
            </a:r>
            <a:r>
              <a:rPr lang="en-GB" sz="1400" dirty="0"/>
              <a:t>ORCID</a:t>
            </a:r>
          </a:p>
          <a:p>
            <a:r>
              <a:rPr lang="en-US" sz="1400" dirty="0"/>
              <a:t>	</a:t>
            </a:r>
            <a:r>
              <a:rPr lang="en-US" sz="1400" dirty="0">
                <a:hlinkClick r:id="rId3"/>
              </a:rPr>
              <a:t>http://orcid.org/0000-0001-6048-2169</a:t>
            </a:r>
            <a:endParaRPr lang="en-US" sz="1400" dirty="0"/>
          </a:p>
          <a:p>
            <a:br>
              <a:rPr lang="en-GB" sz="1400" dirty="0"/>
            </a:br>
            <a:endParaRPr lang="en-GB" sz="1400" dirty="0"/>
          </a:p>
          <a:p>
            <a:endParaRPr lang="en-GB" sz="1400" dirty="0"/>
          </a:p>
        </p:txBody>
      </p:sp>
      <p:pic>
        <p:nvPicPr>
          <p:cNvPr id="8" name="Picture 8">
            <a:extLst>
              <a:ext uri="{FF2B5EF4-FFF2-40B4-BE49-F238E27FC236}">
                <a16:creationId xmlns:a16="http://schemas.microsoft.com/office/drawing/2014/main" id="{A5DC5DC2-B935-468D-A003-1266591E41D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35170" y="1852693"/>
            <a:ext cx="2327487" cy="539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X:\elsevier\rachel\campus\WORDMARK\ELSPublishingCampus_WMK_151_RGB.png">
            <a:extLst>
              <a:ext uri="{FF2B5EF4-FFF2-40B4-BE49-F238E27FC236}">
                <a16:creationId xmlns:a16="http://schemas.microsoft.com/office/drawing/2014/main" id="{7A5797A6-A67E-44E2-9E97-11E8B5A5248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81016" y="6399106"/>
            <a:ext cx="2941400" cy="24683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C76BB4C7-339B-4288-B294-A5A3FDB0A178}"/>
              </a:ext>
            </a:extLst>
          </p:cNvPr>
          <p:cNvGrpSpPr/>
          <p:nvPr/>
        </p:nvGrpSpPr>
        <p:grpSpPr>
          <a:xfrm>
            <a:off x="3019885" y="2838392"/>
            <a:ext cx="5964243" cy="2148082"/>
            <a:chOff x="3019885" y="2838392"/>
            <a:chExt cx="5964243" cy="2148082"/>
          </a:xfrm>
        </p:grpSpPr>
        <p:pic>
          <p:nvPicPr>
            <p:cNvPr id="7" name="Picture 5">
              <a:extLst>
                <a:ext uri="{FF2B5EF4-FFF2-40B4-BE49-F238E27FC236}">
                  <a16:creationId xmlns:a16="http://schemas.microsoft.com/office/drawing/2014/main" id="{499B6EBB-403E-40B0-AC90-99139F34740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19885" y="2838392"/>
              <a:ext cx="1110215" cy="1110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347CE67F-1B5F-43E2-89AB-279BDE7BDD55}"/>
                </a:ext>
              </a:extLst>
            </p:cNvPr>
            <p:cNvPicPr>
              <a:picLocks noChangeAspect="1"/>
            </p:cNvPicPr>
            <p:nvPr/>
          </p:nvPicPr>
          <p:blipFill>
            <a:blip r:embed="rId7"/>
            <a:stretch>
              <a:fillRect/>
            </a:stretch>
          </p:blipFill>
          <p:spPr>
            <a:xfrm>
              <a:off x="4309782" y="2838392"/>
              <a:ext cx="4674346" cy="2148082"/>
            </a:xfrm>
            <a:prstGeom prst="rect">
              <a:avLst/>
            </a:prstGeom>
            <a:ln>
              <a:noFill/>
            </a:ln>
            <a:effectLst>
              <a:outerShdw blurRad="292100" dist="139700" dir="2700000" algn="tl" rotWithShape="0">
                <a:srgbClr val="333333">
                  <a:alpha val="65000"/>
                </a:srgbClr>
              </a:outerShdw>
            </a:effectLst>
          </p:spPr>
        </p:pic>
      </p:grpSp>
      <p:grpSp>
        <p:nvGrpSpPr>
          <p:cNvPr id="13" name="Group 12">
            <a:extLst>
              <a:ext uri="{FF2B5EF4-FFF2-40B4-BE49-F238E27FC236}">
                <a16:creationId xmlns:a16="http://schemas.microsoft.com/office/drawing/2014/main" id="{D1193A68-DD45-470F-B8EC-A8A15B68C063}"/>
              </a:ext>
            </a:extLst>
          </p:cNvPr>
          <p:cNvGrpSpPr/>
          <p:nvPr/>
        </p:nvGrpSpPr>
        <p:grpSpPr>
          <a:xfrm>
            <a:off x="2347137" y="157026"/>
            <a:ext cx="6569756" cy="1408277"/>
            <a:chOff x="2347137" y="157026"/>
            <a:chExt cx="6569756" cy="1408277"/>
          </a:xfrm>
        </p:grpSpPr>
        <p:pic>
          <p:nvPicPr>
            <p:cNvPr id="10" name="Picture 9">
              <a:extLst>
                <a:ext uri="{FF2B5EF4-FFF2-40B4-BE49-F238E27FC236}">
                  <a16:creationId xmlns:a16="http://schemas.microsoft.com/office/drawing/2014/main" id="{C8EB6D4D-3096-428C-BFB4-949AE931ACA5}"/>
                </a:ext>
              </a:extLst>
            </p:cNvPr>
            <p:cNvPicPr>
              <a:picLocks noChangeAspect="1"/>
            </p:cNvPicPr>
            <p:nvPr/>
          </p:nvPicPr>
          <p:blipFill>
            <a:blip r:embed="rId8"/>
            <a:stretch>
              <a:fillRect/>
            </a:stretch>
          </p:blipFill>
          <p:spPr>
            <a:xfrm>
              <a:off x="4320239" y="157026"/>
              <a:ext cx="4596654" cy="1408277"/>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26F88524-B8A7-469A-8C5E-631B8C32C9DD}"/>
                </a:ext>
              </a:extLst>
            </p:cNvPr>
            <p:cNvPicPr>
              <a:picLocks noChangeAspect="1"/>
            </p:cNvPicPr>
            <p:nvPr/>
          </p:nvPicPr>
          <p:blipFill>
            <a:blip r:embed="rId9"/>
            <a:stretch>
              <a:fillRect/>
            </a:stretch>
          </p:blipFill>
          <p:spPr>
            <a:xfrm>
              <a:off x="2347137" y="1063782"/>
              <a:ext cx="1074513" cy="350550"/>
            </a:xfrm>
            <a:prstGeom prst="rect">
              <a:avLst/>
            </a:prstGeom>
          </p:spPr>
        </p:pic>
      </p:grpSp>
    </p:spTree>
    <p:extLst>
      <p:ext uri="{BB962C8B-B14F-4D97-AF65-F5344CB8AC3E}">
        <p14:creationId xmlns:p14="http://schemas.microsoft.com/office/powerpoint/2010/main" val="200739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C1B32A7-B6DC-41DF-A76F-829FFF679905}"/>
              </a:ext>
            </a:extLst>
          </p:cNvPr>
          <p:cNvPicPr>
            <a:picLocks noChangeAspect="1"/>
          </p:cNvPicPr>
          <p:nvPr/>
        </p:nvPicPr>
        <p:blipFill>
          <a:blip r:embed="rId2"/>
          <a:stretch>
            <a:fillRect/>
          </a:stretch>
        </p:blipFill>
        <p:spPr>
          <a:xfrm>
            <a:off x="1681257" y="648265"/>
            <a:ext cx="7254688" cy="3715351"/>
          </a:xfrm>
          <a:prstGeom prst="rect">
            <a:avLst/>
          </a:prstGeom>
          <a:ln>
            <a:noFill/>
          </a:ln>
          <a:effectLst>
            <a:outerShdw blurRad="292100" dist="139700" dir="2700000" algn="tl" rotWithShape="0">
              <a:srgbClr val="333333">
                <a:alpha val="65000"/>
              </a:srgbClr>
            </a:outerShdw>
          </a:effectLst>
        </p:spPr>
      </p:pic>
      <p:sp>
        <p:nvSpPr>
          <p:cNvPr id="11" name="Title 10">
            <a:extLst>
              <a:ext uri="{FF2B5EF4-FFF2-40B4-BE49-F238E27FC236}">
                <a16:creationId xmlns:a16="http://schemas.microsoft.com/office/drawing/2014/main" id="{7124A3DB-2E89-43A2-B746-79483ED937E0}"/>
              </a:ext>
            </a:extLst>
          </p:cNvPr>
          <p:cNvSpPr>
            <a:spLocks noGrp="1"/>
          </p:cNvSpPr>
          <p:nvPr>
            <p:ph type="title"/>
          </p:nvPr>
        </p:nvSpPr>
        <p:spPr>
          <a:xfrm>
            <a:off x="293874" y="134961"/>
            <a:ext cx="7991475" cy="462759"/>
          </a:xfrm>
        </p:spPr>
        <p:txBody>
          <a:bodyPr/>
          <a:lstStyle/>
          <a:p>
            <a:r>
              <a:rPr lang="ru-RU" sz="2000" dirty="0"/>
              <a:t>Создайте свой научный профиль </a:t>
            </a:r>
            <a:endParaRPr lang="en-US" sz="2000" dirty="0"/>
          </a:p>
        </p:txBody>
      </p:sp>
      <p:sp>
        <p:nvSpPr>
          <p:cNvPr id="17" name="Rectangle 16">
            <a:extLst>
              <a:ext uri="{FF2B5EF4-FFF2-40B4-BE49-F238E27FC236}">
                <a16:creationId xmlns:a16="http://schemas.microsoft.com/office/drawing/2014/main" id="{1DF9F5E4-1271-4E5F-AAF1-B2D1A8FD6496}"/>
              </a:ext>
            </a:extLst>
          </p:cNvPr>
          <p:cNvSpPr/>
          <p:nvPr/>
        </p:nvSpPr>
        <p:spPr>
          <a:xfrm>
            <a:off x="5866651" y="1834401"/>
            <a:ext cx="3192184" cy="923330"/>
          </a:xfrm>
          <a:prstGeom prst="rect">
            <a:avLst/>
          </a:prstGeom>
        </p:spPr>
        <p:txBody>
          <a:bodyPr wrap="square">
            <a:spAutoFit/>
          </a:bodyPr>
          <a:lstStyle/>
          <a:p>
            <a:pPr algn="ctr"/>
            <a:r>
              <a:rPr lang="ru-RU" dirty="0">
                <a:solidFill>
                  <a:schemeClr val="tx2"/>
                </a:solidFill>
                <a:latin typeface="Helvetica Neue"/>
                <a:cs typeface="Helvetica Neue"/>
              </a:rPr>
              <a:t>Найдите ваших коллег и тематически близкие группы</a:t>
            </a:r>
            <a:endParaRPr lang="en-US" dirty="0">
              <a:solidFill>
                <a:schemeClr val="tx2"/>
              </a:solidFill>
              <a:latin typeface="Helvetica Neue"/>
              <a:cs typeface="Helvetica Neue"/>
            </a:endParaRPr>
          </a:p>
        </p:txBody>
      </p:sp>
      <p:pic>
        <p:nvPicPr>
          <p:cNvPr id="19" name="Picture 18">
            <a:extLst>
              <a:ext uri="{FF2B5EF4-FFF2-40B4-BE49-F238E27FC236}">
                <a16:creationId xmlns:a16="http://schemas.microsoft.com/office/drawing/2014/main" id="{4E343A93-F7D5-43C4-BBBC-B40EE5B501FF}"/>
              </a:ext>
            </a:extLst>
          </p:cNvPr>
          <p:cNvPicPr>
            <a:picLocks noChangeAspect="1"/>
          </p:cNvPicPr>
          <p:nvPr/>
        </p:nvPicPr>
        <p:blipFill>
          <a:blip r:embed="rId3"/>
          <a:stretch>
            <a:fillRect/>
          </a:stretch>
        </p:blipFill>
        <p:spPr>
          <a:xfrm>
            <a:off x="6087278" y="3369862"/>
            <a:ext cx="2848667" cy="1588132"/>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A03E5A1B-2365-49FC-B8A8-88B274A56A08}"/>
              </a:ext>
            </a:extLst>
          </p:cNvPr>
          <p:cNvSpPr/>
          <p:nvPr/>
        </p:nvSpPr>
        <p:spPr>
          <a:xfrm>
            <a:off x="208055" y="3081593"/>
            <a:ext cx="2298700" cy="646331"/>
          </a:xfrm>
          <a:prstGeom prst="rect">
            <a:avLst/>
          </a:prstGeom>
        </p:spPr>
        <p:txBody>
          <a:bodyPr wrap="square">
            <a:spAutoFit/>
          </a:bodyPr>
          <a:lstStyle/>
          <a:p>
            <a:pPr algn="ctr"/>
            <a:r>
              <a:rPr lang="ru-RU" dirty="0">
                <a:solidFill>
                  <a:schemeClr val="tx2"/>
                </a:solidFill>
                <a:latin typeface="Helvetica Neue"/>
                <a:cs typeface="Helvetica Neue"/>
              </a:rPr>
              <a:t>Поделитесь своими публикациями</a:t>
            </a:r>
            <a:endParaRPr lang="en-US" dirty="0">
              <a:solidFill>
                <a:schemeClr val="tx2"/>
              </a:solidFill>
              <a:latin typeface="Helvetica Neue"/>
              <a:cs typeface="Helvetica Neue"/>
            </a:endParaRPr>
          </a:p>
        </p:txBody>
      </p:sp>
    </p:spTree>
    <p:extLst>
      <p:ext uri="{BB962C8B-B14F-4D97-AF65-F5344CB8AC3E}">
        <p14:creationId xmlns:p14="http://schemas.microsoft.com/office/powerpoint/2010/main" val="31325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124A3DB-2E89-43A2-B746-79483ED937E0}"/>
              </a:ext>
            </a:extLst>
          </p:cNvPr>
          <p:cNvSpPr>
            <a:spLocks noGrp="1"/>
          </p:cNvSpPr>
          <p:nvPr>
            <p:ph type="title"/>
          </p:nvPr>
        </p:nvSpPr>
        <p:spPr>
          <a:xfrm>
            <a:off x="293874" y="185506"/>
            <a:ext cx="7991475" cy="462759"/>
          </a:xfrm>
        </p:spPr>
        <p:txBody>
          <a:bodyPr/>
          <a:lstStyle/>
          <a:p>
            <a:r>
              <a:rPr lang="ru-RU" sz="2000" dirty="0"/>
              <a:t>Новое в </a:t>
            </a:r>
            <a:r>
              <a:rPr lang="en-US" sz="2000" dirty="0"/>
              <a:t>Mendeley</a:t>
            </a:r>
          </a:p>
        </p:txBody>
      </p:sp>
      <p:sp>
        <p:nvSpPr>
          <p:cNvPr id="7" name="Content Placeholder 1">
            <a:extLst>
              <a:ext uri="{FF2B5EF4-FFF2-40B4-BE49-F238E27FC236}">
                <a16:creationId xmlns:a16="http://schemas.microsoft.com/office/drawing/2014/main" id="{04A3695C-E99F-4913-9234-50A3E8DFF7CB}"/>
              </a:ext>
            </a:extLst>
          </p:cNvPr>
          <p:cNvSpPr txBox="1">
            <a:spLocks/>
          </p:cNvSpPr>
          <p:nvPr/>
        </p:nvSpPr>
        <p:spPr>
          <a:xfrm>
            <a:off x="293874" y="729266"/>
            <a:ext cx="8466102" cy="2652669"/>
          </a:xfrm>
          <a:prstGeom prst="rect">
            <a:avLst/>
          </a:prstGeom>
        </p:spPr>
        <p:txBody>
          <a:bodyPr/>
          <a:lstStyle>
            <a:lvl1pPr marL="266700" indent="-2667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en-GB" sz="1100" b="1" dirty="0"/>
              <a:t>Mendeley Data</a:t>
            </a:r>
          </a:p>
          <a:p>
            <a:pPr marL="86868" indent="0" algn="just">
              <a:buFont typeface="Arial" panose="020B0604020202020204" pitchFamily="34" charset="0"/>
              <a:buNone/>
            </a:pPr>
            <a:r>
              <a:rPr lang="ru-RU" sz="1100" dirty="0"/>
              <a:t>Научные данные могут опубликованы в хранилище Mendeley Data с метаданными (DOI; опубликованная статья, при наличии; управление версиями данных), что повышает значимость наборов данных, делая их максимально пригодными для повторного использования.</a:t>
            </a:r>
            <a:endParaRPr lang="en-GB" sz="1100" dirty="0"/>
          </a:p>
          <a:p>
            <a:pPr marL="86868" indent="0" algn="just">
              <a:buFont typeface="Arial" panose="020B0604020202020204" pitchFamily="34" charset="0"/>
              <a:buNone/>
            </a:pPr>
            <a:endParaRPr lang="en-GB" sz="1100" dirty="0"/>
          </a:p>
          <a:p>
            <a:pPr marL="86868" indent="0" algn="just">
              <a:buFont typeface="Arial" panose="020B0604020202020204" pitchFamily="34" charset="0"/>
              <a:buNone/>
            </a:pPr>
            <a:endParaRPr lang="en-GB" sz="1100" dirty="0"/>
          </a:p>
          <a:p>
            <a:pPr marL="86868" indent="0" algn="just">
              <a:buFont typeface="Arial" panose="020B0604020202020204" pitchFamily="34" charset="0"/>
              <a:buNone/>
            </a:pPr>
            <a:endParaRPr lang="en-GB" sz="1100" dirty="0"/>
          </a:p>
          <a:p>
            <a:pPr marL="86868" indent="0" algn="just">
              <a:buFont typeface="Arial" panose="020B0604020202020204" pitchFamily="34" charset="0"/>
              <a:buNone/>
            </a:pPr>
            <a:endParaRPr lang="en-GB" sz="1100" dirty="0"/>
          </a:p>
          <a:p>
            <a:pPr marL="86868" indent="0" algn="just">
              <a:buFont typeface="Arial" panose="020B0604020202020204" pitchFamily="34" charset="0"/>
              <a:buNone/>
            </a:pPr>
            <a:endParaRPr lang="en-GB" sz="1100" dirty="0"/>
          </a:p>
          <a:p>
            <a:pPr algn="just"/>
            <a:r>
              <a:rPr lang="en-US" sz="1100" b="1" dirty="0"/>
              <a:t>Mendeley Careers</a:t>
            </a:r>
            <a:r>
              <a:rPr lang="ru-RU" sz="1100" b="1" dirty="0"/>
              <a:t> и </a:t>
            </a:r>
            <a:r>
              <a:rPr lang="en-US" sz="1100" b="1" dirty="0"/>
              <a:t>Funding</a:t>
            </a:r>
          </a:p>
          <a:p>
            <a:pPr marL="86868" indent="0" algn="just">
              <a:buFont typeface="Arial" panose="020B0604020202020204" pitchFamily="34" charset="0"/>
              <a:buNone/>
            </a:pPr>
            <a:r>
              <a:rPr lang="ru-RU" sz="1100" dirty="0"/>
              <a:t>Поиск по</a:t>
            </a:r>
            <a:r>
              <a:rPr lang="en-US" sz="1100" dirty="0"/>
              <a:t> </a:t>
            </a:r>
            <a:r>
              <a:rPr lang="ru-RU" sz="1100" dirty="0"/>
              <a:t>лучшим предложениям вакансий в научной сфере и актуальным конурсам исследовательских проектов от ведущих научных фондов мира</a:t>
            </a:r>
            <a:endParaRPr lang="en-US" sz="1100" dirty="0"/>
          </a:p>
          <a:p>
            <a:pPr algn="just"/>
            <a:endParaRPr lang="en-US" sz="1100" dirty="0"/>
          </a:p>
        </p:txBody>
      </p:sp>
      <p:pic>
        <p:nvPicPr>
          <p:cNvPr id="2" name="Picture 1">
            <a:extLst>
              <a:ext uri="{FF2B5EF4-FFF2-40B4-BE49-F238E27FC236}">
                <a16:creationId xmlns:a16="http://schemas.microsoft.com/office/drawing/2014/main" id="{3EB40D15-F8C9-4694-A31F-B7E57B187744}"/>
              </a:ext>
            </a:extLst>
          </p:cNvPr>
          <p:cNvPicPr>
            <a:picLocks noChangeAspect="1"/>
          </p:cNvPicPr>
          <p:nvPr/>
        </p:nvPicPr>
        <p:blipFill>
          <a:blip r:embed="rId2"/>
          <a:stretch>
            <a:fillRect/>
          </a:stretch>
        </p:blipFill>
        <p:spPr>
          <a:xfrm>
            <a:off x="2359958" y="1413765"/>
            <a:ext cx="6568887" cy="1109167"/>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673722DD-DC90-42A1-8F3C-F2FCF6CFA537}"/>
              </a:ext>
            </a:extLst>
          </p:cNvPr>
          <p:cNvPicPr>
            <a:picLocks noChangeAspect="1"/>
          </p:cNvPicPr>
          <p:nvPr/>
        </p:nvPicPr>
        <p:blipFill>
          <a:blip r:embed="rId3"/>
          <a:stretch>
            <a:fillRect/>
          </a:stretch>
        </p:blipFill>
        <p:spPr>
          <a:xfrm>
            <a:off x="2709580" y="3324799"/>
            <a:ext cx="6219265" cy="16331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995037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1B59A1A6-F671-4F77-BBD6-C665815D52B7}"/>
              </a:ext>
            </a:extLst>
          </p:cNvPr>
          <p:cNvSpPr>
            <a:spLocks noGrp="1"/>
          </p:cNvSpPr>
          <p:nvPr>
            <p:ph type="body" sz="quarter" idx="14"/>
          </p:nvPr>
        </p:nvSpPr>
        <p:spPr>
          <a:xfrm>
            <a:off x="275741" y="3500401"/>
            <a:ext cx="5560283" cy="1323439"/>
          </a:xfrm>
        </p:spPr>
        <p:txBody>
          <a:bodyPr/>
          <a:lstStyle/>
          <a:p>
            <a:r>
              <a:rPr lang="ru-RU" b="1" dirty="0"/>
              <a:t>Кузнецова Татьяна</a:t>
            </a:r>
          </a:p>
          <a:p>
            <a:r>
              <a:rPr lang="ru-RU" dirty="0"/>
              <a:t>Тренер по продуктам </a:t>
            </a:r>
            <a:r>
              <a:rPr lang="en-GB" dirty="0"/>
              <a:t>Elsevier</a:t>
            </a:r>
            <a:r>
              <a:rPr lang="ru-RU" dirty="0"/>
              <a:t> </a:t>
            </a:r>
          </a:p>
          <a:p>
            <a:r>
              <a:rPr lang="pt-BR" b="1" dirty="0"/>
              <a:t>Tel: </a:t>
            </a:r>
            <a:r>
              <a:rPr lang="pt-BR" dirty="0"/>
              <a:t>+</a:t>
            </a:r>
            <a:r>
              <a:rPr lang="ru-RU" dirty="0"/>
              <a:t>7 911 850 34 67 </a:t>
            </a:r>
          </a:p>
          <a:p>
            <a:r>
              <a:rPr lang="en-GB" b="1" dirty="0"/>
              <a:t>E</a:t>
            </a:r>
            <a:r>
              <a:rPr lang="pt-BR" b="1" dirty="0"/>
              <a:t>-mail: </a:t>
            </a:r>
            <a:r>
              <a:rPr lang="en-US" b="1" i="1" dirty="0">
                <a:solidFill>
                  <a:srgbClr val="0070C0"/>
                </a:solidFill>
              </a:rPr>
              <a:t>tikuznetsova@kantiana.ru</a:t>
            </a:r>
            <a:endParaRPr lang="ru-RU" i="1" dirty="0">
              <a:solidFill>
                <a:srgbClr val="0070C0"/>
              </a:solidFill>
            </a:endParaRPr>
          </a:p>
        </p:txBody>
      </p:sp>
      <p:sp>
        <p:nvSpPr>
          <p:cNvPr id="3" name="Текст 2">
            <a:extLst>
              <a:ext uri="{FF2B5EF4-FFF2-40B4-BE49-F238E27FC236}">
                <a16:creationId xmlns:a16="http://schemas.microsoft.com/office/drawing/2014/main" id="{B2DC8BDC-F663-44D2-B532-91AD42B24D39}"/>
              </a:ext>
            </a:extLst>
          </p:cNvPr>
          <p:cNvSpPr>
            <a:spLocks noGrp="1"/>
          </p:cNvSpPr>
          <p:nvPr>
            <p:ph type="body" sz="quarter" idx="13"/>
          </p:nvPr>
        </p:nvSpPr>
        <p:spPr/>
        <p:txBody>
          <a:bodyPr/>
          <a:lstStyle/>
          <a:p>
            <a:endParaRPr lang="ru-RU"/>
          </a:p>
        </p:txBody>
      </p:sp>
      <p:sp>
        <p:nvSpPr>
          <p:cNvPr id="4" name="TextBox 3">
            <a:extLst>
              <a:ext uri="{FF2B5EF4-FFF2-40B4-BE49-F238E27FC236}">
                <a16:creationId xmlns:a16="http://schemas.microsoft.com/office/drawing/2014/main" id="{930F89D3-871F-4C70-BC30-EC5DA1CACEC2}"/>
              </a:ext>
            </a:extLst>
          </p:cNvPr>
          <p:cNvSpPr txBox="1"/>
          <p:nvPr/>
        </p:nvSpPr>
        <p:spPr>
          <a:xfrm>
            <a:off x="369870" y="1969951"/>
            <a:ext cx="3441842" cy="1323439"/>
          </a:xfrm>
          <a:prstGeom prst="rect">
            <a:avLst/>
          </a:prstGeom>
          <a:solidFill>
            <a:schemeClr val="bg1"/>
          </a:solidFill>
        </p:spPr>
        <p:txBody>
          <a:bodyPr wrap="square" rtlCol="0">
            <a:spAutoFit/>
          </a:bodyPr>
          <a:lstStyle/>
          <a:p>
            <a:r>
              <a:rPr lang="ru-RU" sz="4000" dirty="0"/>
              <a:t>Благодарю за внимание!</a:t>
            </a:r>
          </a:p>
        </p:txBody>
      </p:sp>
    </p:spTree>
    <p:extLst>
      <p:ext uri="{BB962C8B-B14F-4D97-AF65-F5344CB8AC3E}">
        <p14:creationId xmlns:p14="http://schemas.microsoft.com/office/powerpoint/2010/main" val="1499140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8F62F0E0-923E-4ED2-9AA1-5386BE3B7CB7}"/>
              </a:ext>
            </a:extLst>
          </p:cNvPr>
          <p:cNvPicPr>
            <a:picLocks noChangeAspect="1"/>
          </p:cNvPicPr>
          <p:nvPr/>
        </p:nvPicPr>
        <p:blipFill rotWithShape="1">
          <a:blip r:embed="rId2"/>
          <a:srcRect l="19823" t="20138" r="21150" b="19658"/>
          <a:stretch/>
        </p:blipFill>
        <p:spPr>
          <a:xfrm>
            <a:off x="1450576" y="673617"/>
            <a:ext cx="7131403" cy="4091457"/>
          </a:xfrm>
          <a:prstGeom prst="rect">
            <a:avLst/>
          </a:prstGeom>
        </p:spPr>
      </p:pic>
      <p:sp>
        <p:nvSpPr>
          <p:cNvPr id="2" name="Footer Placeholder 1">
            <a:extLst>
              <a:ext uri="{FF2B5EF4-FFF2-40B4-BE49-F238E27FC236}">
                <a16:creationId xmlns:a16="http://schemas.microsoft.com/office/drawing/2014/main" id="{79F3249B-30DB-49A6-932B-90A1F02B98A7}"/>
              </a:ext>
            </a:extLst>
          </p:cNvPr>
          <p:cNvSpPr>
            <a:spLocks noGrp="1"/>
          </p:cNvSpPr>
          <p:nvPr>
            <p:ph type="ftr" sz="quarter" idx="16"/>
          </p:nvPr>
        </p:nvSpPr>
        <p:spPr/>
        <p:txBody>
          <a:bodyPr/>
          <a:lstStyle/>
          <a:p>
            <a:r>
              <a:rPr lang="de-DE"/>
              <a:t>© Elsevier B.V. 2019</a:t>
            </a:r>
          </a:p>
        </p:txBody>
      </p:sp>
      <p:sp>
        <p:nvSpPr>
          <p:cNvPr id="3" name="Title 2">
            <a:extLst>
              <a:ext uri="{FF2B5EF4-FFF2-40B4-BE49-F238E27FC236}">
                <a16:creationId xmlns:a16="http://schemas.microsoft.com/office/drawing/2014/main" id="{9C3F9821-BDC9-4699-AD4E-825780F25021}"/>
              </a:ext>
            </a:extLst>
          </p:cNvPr>
          <p:cNvSpPr>
            <a:spLocks noGrp="1"/>
          </p:cNvSpPr>
          <p:nvPr>
            <p:ph type="title"/>
          </p:nvPr>
        </p:nvSpPr>
        <p:spPr>
          <a:xfrm>
            <a:off x="552201" y="218675"/>
            <a:ext cx="8099130" cy="462759"/>
          </a:xfrm>
        </p:spPr>
        <p:txBody>
          <a:bodyPr/>
          <a:lstStyle/>
          <a:p>
            <a:r>
              <a:rPr lang="ru-RU" dirty="0"/>
              <a:t>Данные </a:t>
            </a:r>
            <a:r>
              <a:rPr lang="en-GB" dirty="0"/>
              <a:t>Mendeley </a:t>
            </a:r>
            <a:r>
              <a:rPr lang="ru-RU" dirty="0"/>
              <a:t>используются в </a:t>
            </a:r>
            <a:r>
              <a:rPr lang="en-GB" dirty="0"/>
              <a:t>ScienceDirect</a:t>
            </a:r>
          </a:p>
        </p:txBody>
      </p:sp>
      <p:sp>
        <p:nvSpPr>
          <p:cNvPr id="5" name="Rectangle 4">
            <a:extLst>
              <a:ext uri="{FF2B5EF4-FFF2-40B4-BE49-F238E27FC236}">
                <a16:creationId xmlns:a16="http://schemas.microsoft.com/office/drawing/2014/main" id="{CFC45399-B5CA-4A6C-B379-BD723FDAB335}"/>
              </a:ext>
            </a:extLst>
          </p:cNvPr>
          <p:cNvSpPr/>
          <p:nvPr/>
        </p:nvSpPr>
        <p:spPr>
          <a:xfrm>
            <a:off x="6593373" y="3859306"/>
            <a:ext cx="1917506" cy="6105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8741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88D3C33F-A08A-40C3-90CE-2EEB81FE07A0}"/>
              </a:ext>
            </a:extLst>
          </p:cNvPr>
          <p:cNvSpPr>
            <a:spLocks noGrp="1"/>
          </p:cNvSpPr>
          <p:nvPr>
            <p:ph type="ftr" sz="quarter" idx="15"/>
          </p:nvPr>
        </p:nvSpPr>
        <p:spPr/>
        <p:txBody>
          <a:bodyPr/>
          <a:lstStyle/>
          <a:p>
            <a:r>
              <a:rPr lang="de-DE"/>
              <a:t>© Elsevier B.V. 2019</a:t>
            </a:r>
            <a:endParaRPr lang="de-DE" dirty="0"/>
          </a:p>
        </p:txBody>
      </p:sp>
      <p:sp>
        <p:nvSpPr>
          <p:cNvPr id="3" name="Заголовок 2">
            <a:extLst>
              <a:ext uri="{FF2B5EF4-FFF2-40B4-BE49-F238E27FC236}">
                <a16:creationId xmlns:a16="http://schemas.microsoft.com/office/drawing/2014/main" id="{06FDDA98-C3B3-4D55-8A20-75EA548A9605}"/>
              </a:ext>
            </a:extLst>
          </p:cNvPr>
          <p:cNvSpPr>
            <a:spLocks noGrp="1"/>
          </p:cNvSpPr>
          <p:nvPr>
            <p:ph type="title"/>
          </p:nvPr>
        </p:nvSpPr>
        <p:spPr/>
        <p:txBody>
          <a:bodyPr/>
          <a:lstStyle/>
          <a:p>
            <a:r>
              <a:rPr lang="ru-RU" dirty="0"/>
              <a:t>Функционал </a:t>
            </a:r>
            <a:r>
              <a:rPr lang="en-GB" dirty="0"/>
              <a:t>Mendeley</a:t>
            </a:r>
          </a:p>
        </p:txBody>
      </p:sp>
      <p:sp>
        <p:nvSpPr>
          <p:cNvPr id="4" name="Объект 3">
            <a:extLst>
              <a:ext uri="{FF2B5EF4-FFF2-40B4-BE49-F238E27FC236}">
                <a16:creationId xmlns:a16="http://schemas.microsoft.com/office/drawing/2014/main" id="{823E862D-F19C-416C-98AE-8E2DD03BBD12}"/>
              </a:ext>
            </a:extLst>
          </p:cNvPr>
          <p:cNvSpPr>
            <a:spLocks noGrp="1"/>
          </p:cNvSpPr>
          <p:nvPr>
            <p:ph sz="quarter" idx="16"/>
          </p:nvPr>
        </p:nvSpPr>
        <p:spPr/>
        <p:txBody>
          <a:bodyPr/>
          <a:lstStyle/>
          <a:p>
            <a:r>
              <a:rPr lang="ru-RU" b="1" dirty="0"/>
              <a:t>Организация</a:t>
            </a:r>
            <a:r>
              <a:rPr lang="ru-RU" dirty="0"/>
              <a:t> документов и ссылок</a:t>
            </a:r>
            <a:r>
              <a:rPr lang="en-GB" dirty="0"/>
              <a:t> </a:t>
            </a:r>
            <a:r>
              <a:rPr lang="en-GB" i="1" dirty="0"/>
              <a:t>(Mendeley)</a:t>
            </a:r>
            <a:endParaRPr lang="ru-RU" dirty="0"/>
          </a:p>
          <a:p>
            <a:r>
              <a:rPr lang="ru-RU" b="1" dirty="0"/>
              <a:t>Коллаборации</a:t>
            </a:r>
            <a:r>
              <a:rPr lang="ru-RU" dirty="0"/>
              <a:t> через присоединение или создание групп</a:t>
            </a:r>
            <a:r>
              <a:rPr lang="en-GB" dirty="0"/>
              <a:t> </a:t>
            </a:r>
            <a:r>
              <a:rPr lang="en-GB" i="1" dirty="0"/>
              <a:t>(Mendeley Social Network)</a:t>
            </a:r>
            <a:endParaRPr lang="ru-RU" dirty="0"/>
          </a:p>
          <a:p>
            <a:r>
              <a:rPr lang="ru-RU" b="1" dirty="0"/>
              <a:t>Поиск</a:t>
            </a:r>
            <a:r>
              <a:rPr lang="ru-RU" dirty="0"/>
              <a:t> документов и статистики</a:t>
            </a:r>
            <a:r>
              <a:rPr lang="en-GB" dirty="0"/>
              <a:t> </a:t>
            </a:r>
            <a:r>
              <a:rPr lang="en-GB" i="1" dirty="0"/>
              <a:t>(Mendeley Search)</a:t>
            </a:r>
            <a:endParaRPr lang="ru-RU" dirty="0"/>
          </a:p>
          <a:p>
            <a:r>
              <a:rPr lang="ru-RU" b="1" dirty="0"/>
              <a:t>Хранение</a:t>
            </a:r>
            <a:r>
              <a:rPr lang="ru-RU" dirty="0"/>
              <a:t> </a:t>
            </a:r>
            <a:r>
              <a:rPr lang="ru-RU" b="1" dirty="0"/>
              <a:t>данных</a:t>
            </a:r>
            <a:r>
              <a:rPr lang="en-GB" b="1" dirty="0"/>
              <a:t> </a:t>
            </a:r>
            <a:r>
              <a:rPr lang="en-GB" i="1" dirty="0"/>
              <a:t>(Mendeley Data)</a:t>
            </a:r>
            <a:endParaRPr lang="ru-RU" i="1" dirty="0"/>
          </a:p>
          <a:p>
            <a:r>
              <a:rPr lang="ru-RU" b="1" dirty="0"/>
              <a:t>Управление</a:t>
            </a:r>
            <a:r>
              <a:rPr lang="ru-RU" dirty="0"/>
              <a:t> </a:t>
            </a:r>
            <a:r>
              <a:rPr lang="ru-RU" b="1" dirty="0"/>
              <a:t>академической карьерой</a:t>
            </a:r>
            <a:r>
              <a:rPr lang="en-GB" b="1" dirty="0"/>
              <a:t> </a:t>
            </a:r>
            <a:r>
              <a:rPr lang="en-GB" i="1" dirty="0"/>
              <a:t>(Mendeley Careers)</a:t>
            </a:r>
            <a:endParaRPr lang="ru-RU" i="1" dirty="0"/>
          </a:p>
        </p:txBody>
      </p:sp>
    </p:spTree>
    <p:extLst>
      <p:ext uri="{BB962C8B-B14F-4D97-AF65-F5344CB8AC3E}">
        <p14:creationId xmlns:p14="http://schemas.microsoft.com/office/powerpoint/2010/main" val="2111668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06C8A341-EEA2-4C68-A2D3-942673534FB3}"/>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FE263F1D-DDDD-4A43-AAE5-E43171AE89E7}"/>
              </a:ext>
            </a:extLst>
          </p:cNvPr>
          <p:cNvSpPr>
            <a:spLocks noGrp="1"/>
          </p:cNvSpPr>
          <p:nvPr>
            <p:ph type="title"/>
          </p:nvPr>
        </p:nvSpPr>
        <p:spPr>
          <a:xfrm>
            <a:off x="576263" y="370375"/>
            <a:ext cx="8260732" cy="462759"/>
          </a:xfrm>
        </p:spPr>
        <p:txBody>
          <a:bodyPr/>
          <a:lstStyle/>
          <a:p>
            <a:r>
              <a:rPr lang="ru-RU" dirty="0"/>
              <a:t>Работает на всех платформах в большинстве браузеров</a:t>
            </a:r>
            <a:endParaRPr lang="en-GB" dirty="0"/>
          </a:p>
        </p:txBody>
      </p:sp>
      <p:grpSp>
        <p:nvGrpSpPr>
          <p:cNvPr id="13" name="Group 12">
            <a:extLst>
              <a:ext uri="{FF2B5EF4-FFF2-40B4-BE49-F238E27FC236}">
                <a16:creationId xmlns:a16="http://schemas.microsoft.com/office/drawing/2014/main" id="{7D8571BD-D413-45B4-8322-13AB36BA2C2B}"/>
              </a:ext>
            </a:extLst>
          </p:cNvPr>
          <p:cNvGrpSpPr/>
          <p:nvPr/>
        </p:nvGrpSpPr>
        <p:grpSpPr>
          <a:xfrm>
            <a:off x="6441374" y="979903"/>
            <a:ext cx="2201737" cy="1233981"/>
            <a:chOff x="6401286" y="1087684"/>
            <a:chExt cx="2201737" cy="1233981"/>
          </a:xfrm>
        </p:grpSpPr>
        <p:pic>
          <p:nvPicPr>
            <p:cNvPr id="4" name="image6.png">
              <a:extLst>
                <a:ext uri="{FF2B5EF4-FFF2-40B4-BE49-F238E27FC236}">
                  <a16:creationId xmlns:a16="http://schemas.microsoft.com/office/drawing/2014/main" id="{B01BFCB8-D1A6-401F-A366-1A833FF72E88}"/>
                </a:ext>
              </a:extLst>
            </p:cNvPr>
            <p:cNvPicPr/>
            <p:nvPr/>
          </p:nvPicPr>
          <p:blipFill>
            <a:blip r:embed="rId2"/>
            <a:stretch>
              <a:fillRect/>
            </a:stretch>
          </p:blipFill>
          <p:spPr>
            <a:xfrm>
              <a:off x="6401286" y="1749865"/>
              <a:ext cx="2201737" cy="571800"/>
            </a:xfrm>
            <a:prstGeom prst="rect">
              <a:avLst/>
            </a:prstGeom>
            <a:ln w="12700">
              <a:miter lim="400000"/>
            </a:ln>
          </p:spPr>
        </p:pic>
        <p:pic>
          <p:nvPicPr>
            <p:cNvPr id="5" name="image7.png">
              <a:extLst>
                <a:ext uri="{FF2B5EF4-FFF2-40B4-BE49-F238E27FC236}">
                  <a16:creationId xmlns:a16="http://schemas.microsoft.com/office/drawing/2014/main" id="{A580ADA5-1E3E-4005-A801-84914B29D788}"/>
                </a:ext>
              </a:extLst>
            </p:cNvPr>
            <p:cNvPicPr/>
            <p:nvPr/>
          </p:nvPicPr>
          <p:blipFill>
            <a:blip r:embed="rId3"/>
            <a:stretch>
              <a:fillRect/>
            </a:stretch>
          </p:blipFill>
          <p:spPr>
            <a:xfrm>
              <a:off x="6600839" y="1087684"/>
              <a:ext cx="1966899" cy="571800"/>
            </a:xfrm>
            <a:prstGeom prst="rect">
              <a:avLst/>
            </a:prstGeom>
            <a:ln w="12700">
              <a:miter lim="400000"/>
            </a:ln>
          </p:spPr>
        </p:pic>
      </p:grpSp>
      <p:pic>
        <p:nvPicPr>
          <p:cNvPr id="6" name="image3.png">
            <a:extLst>
              <a:ext uri="{FF2B5EF4-FFF2-40B4-BE49-F238E27FC236}">
                <a16:creationId xmlns:a16="http://schemas.microsoft.com/office/drawing/2014/main" id="{5C03B45F-7DC1-421D-8B2B-EB2F960CDDC8}"/>
              </a:ext>
            </a:extLst>
          </p:cNvPr>
          <p:cNvPicPr/>
          <p:nvPr/>
        </p:nvPicPr>
        <p:blipFill>
          <a:blip r:embed="rId4"/>
          <a:stretch>
            <a:fillRect/>
          </a:stretch>
        </p:blipFill>
        <p:spPr>
          <a:xfrm>
            <a:off x="5997690" y="2193359"/>
            <a:ext cx="2811353" cy="1863554"/>
          </a:xfrm>
          <a:prstGeom prst="rect">
            <a:avLst/>
          </a:prstGeom>
          <a:ln w="12700">
            <a:miter lim="400000"/>
          </a:ln>
        </p:spPr>
      </p:pic>
      <p:pic>
        <p:nvPicPr>
          <p:cNvPr id="7" name="image4.png">
            <a:extLst>
              <a:ext uri="{FF2B5EF4-FFF2-40B4-BE49-F238E27FC236}">
                <a16:creationId xmlns:a16="http://schemas.microsoft.com/office/drawing/2014/main" id="{0B412D8F-B517-4CE3-96B3-968F0E5ACB8F}"/>
              </a:ext>
            </a:extLst>
          </p:cNvPr>
          <p:cNvPicPr/>
          <p:nvPr/>
        </p:nvPicPr>
        <p:blipFill>
          <a:blip r:embed="rId5"/>
          <a:stretch>
            <a:fillRect/>
          </a:stretch>
        </p:blipFill>
        <p:spPr>
          <a:xfrm>
            <a:off x="3223037" y="1925497"/>
            <a:ext cx="3024454" cy="2069202"/>
          </a:xfrm>
          <a:prstGeom prst="rect">
            <a:avLst/>
          </a:prstGeom>
          <a:ln w="12700">
            <a:miter lim="400000"/>
          </a:ln>
          <a:effectLst>
            <a:outerShdw blurRad="63500" rotWithShape="0">
              <a:srgbClr val="000000">
                <a:alpha val="39999"/>
              </a:srgbClr>
            </a:outerShdw>
          </a:effectLst>
        </p:spPr>
      </p:pic>
      <p:pic>
        <p:nvPicPr>
          <p:cNvPr id="8" name="image5.png" descr="MDLib.tiff">
            <a:extLst>
              <a:ext uri="{FF2B5EF4-FFF2-40B4-BE49-F238E27FC236}">
                <a16:creationId xmlns:a16="http://schemas.microsoft.com/office/drawing/2014/main" id="{BA87D15C-8BD2-4FD1-960F-6193B25EBEF2}"/>
              </a:ext>
            </a:extLst>
          </p:cNvPr>
          <p:cNvPicPr/>
          <p:nvPr/>
        </p:nvPicPr>
        <p:blipFill>
          <a:blip r:embed="rId6"/>
          <a:stretch>
            <a:fillRect/>
          </a:stretch>
        </p:blipFill>
        <p:spPr>
          <a:xfrm>
            <a:off x="334957" y="1645452"/>
            <a:ext cx="3062287" cy="2069276"/>
          </a:xfrm>
          <a:prstGeom prst="rect">
            <a:avLst/>
          </a:prstGeom>
          <a:ln w="12700">
            <a:miter lim="400000"/>
          </a:ln>
          <a:effectLst>
            <a:outerShdw blurRad="63500" rotWithShape="0">
              <a:srgbClr val="000000">
                <a:alpha val="39999"/>
              </a:srgbClr>
            </a:outerShdw>
          </a:effectLst>
        </p:spPr>
      </p:pic>
      <p:sp>
        <p:nvSpPr>
          <p:cNvPr id="9" name="Shape 62">
            <a:extLst>
              <a:ext uri="{FF2B5EF4-FFF2-40B4-BE49-F238E27FC236}">
                <a16:creationId xmlns:a16="http://schemas.microsoft.com/office/drawing/2014/main" id="{B2556925-A54D-4202-83B1-3DE44797E816}"/>
              </a:ext>
            </a:extLst>
          </p:cNvPr>
          <p:cNvSpPr/>
          <p:nvPr/>
        </p:nvSpPr>
        <p:spPr>
          <a:xfrm>
            <a:off x="1362665" y="3651471"/>
            <a:ext cx="1006869" cy="30200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500">
                <a:solidFill>
                  <a:srgbClr val="1E1E1D"/>
                </a:solidFill>
                <a:latin typeface="+mj-lt"/>
                <a:ea typeface="+mj-ea"/>
                <a:cs typeface="+mj-cs"/>
                <a:sym typeface="Helvetica Neue"/>
              </a:defRPr>
            </a:lvl1pPr>
          </a:lstStyle>
          <a:p>
            <a:pPr lvl="0">
              <a:defRPr sz="1800">
                <a:solidFill>
                  <a:srgbClr val="000000"/>
                </a:solidFill>
              </a:defRPr>
            </a:pPr>
            <a:r>
              <a:rPr sz="1500" dirty="0">
                <a:solidFill>
                  <a:srgbClr val="1E1E1D"/>
                </a:solidFill>
              </a:rPr>
              <a:t>Desktop </a:t>
            </a:r>
          </a:p>
        </p:txBody>
      </p:sp>
      <p:sp>
        <p:nvSpPr>
          <p:cNvPr id="10" name="Shape 63">
            <a:extLst>
              <a:ext uri="{FF2B5EF4-FFF2-40B4-BE49-F238E27FC236}">
                <a16:creationId xmlns:a16="http://schemas.microsoft.com/office/drawing/2014/main" id="{CE4221E6-660D-4B4E-B797-0108F1DC5257}"/>
              </a:ext>
            </a:extLst>
          </p:cNvPr>
          <p:cNvSpPr/>
          <p:nvPr/>
        </p:nvSpPr>
        <p:spPr>
          <a:xfrm>
            <a:off x="4169188" y="3918148"/>
            <a:ext cx="1143003" cy="30200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500">
                <a:solidFill>
                  <a:srgbClr val="1E1E1D"/>
                </a:solidFill>
                <a:latin typeface="+mj-lt"/>
                <a:ea typeface="+mj-ea"/>
                <a:cs typeface="+mj-cs"/>
                <a:sym typeface="Helvetica Neue"/>
              </a:defRPr>
            </a:lvl1pPr>
          </a:lstStyle>
          <a:p>
            <a:pPr lvl="0">
              <a:defRPr sz="1800">
                <a:solidFill>
                  <a:srgbClr val="000000"/>
                </a:solidFill>
              </a:defRPr>
            </a:pPr>
            <a:r>
              <a:rPr sz="1500" dirty="0">
                <a:solidFill>
                  <a:srgbClr val="1E1E1D"/>
                </a:solidFill>
              </a:rPr>
              <a:t>Web </a:t>
            </a:r>
          </a:p>
        </p:txBody>
      </p:sp>
      <p:sp>
        <p:nvSpPr>
          <p:cNvPr id="11" name="Shape 64">
            <a:extLst>
              <a:ext uri="{FF2B5EF4-FFF2-40B4-BE49-F238E27FC236}">
                <a16:creationId xmlns:a16="http://schemas.microsoft.com/office/drawing/2014/main" id="{7C51EC18-E32E-4FFD-A35A-873184B8AE69}"/>
              </a:ext>
            </a:extLst>
          </p:cNvPr>
          <p:cNvSpPr/>
          <p:nvPr/>
        </p:nvSpPr>
        <p:spPr>
          <a:xfrm>
            <a:off x="6831864" y="3917900"/>
            <a:ext cx="1143003" cy="30200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500">
                <a:solidFill>
                  <a:srgbClr val="1E1E1D"/>
                </a:solidFill>
                <a:latin typeface="+mj-lt"/>
                <a:ea typeface="+mj-ea"/>
                <a:cs typeface="+mj-cs"/>
                <a:sym typeface="Helvetica Neue"/>
              </a:defRPr>
            </a:lvl1pPr>
          </a:lstStyle>
          <a:p>
            <a:pPr lvl="0">
              <a:defRPr sz="1800">
                <a:solidFill>
                  <a:srgbClr val="000000"/>
                </a:solidFill>
              </a:defRPr>
            </a:pPr>
            <a:r>
              <a:rPr sz="1500" dirty="0">
                <a:solidFill>
                  <a:srgbClr val="1E1E1D"/>
                </a:solidFill>
              </a:rPr>
              <a:t>Mobile </a:t>
            </a:r>
          </a:p>
        </p:txBody>
      </p:sp>
      <p:sp>
        <p:nvSpPr>
          <p:cNvPr id="12" name="Shape 65">
            <a:extLst>
              <a:ext uri="{FF2B5EF4-FFF2-40B4-BE49-F238E27FC236}">
                <a16:creationId xmlns:a16="http://schemas.microsoft.com/office/drawing/2014/main" id="{F5B4C43A-5973-4244-8E31-B96A584D078C}"/>
              </a:ext>
            </a:extLst>
          </p:cNvPr>
          <p:cNvSpPr/>
          <p:nvPr/>
        </p:nvSpPr>
        <p:spPr>
          <a:xfrm>
            <a:off x="3271194" y="768115"/>
            <a:ext cx="2976297" cy="1206545"/>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lvl="0" algn="r">
              <a:lnSpc>
                <a:spcPct val="150000"/>
              </a:lnSpc>
              <a:defRPr>
                <a:solidFill>
                  <a:srgbClr val="000000"/>
                </a:solidFill>
              </a:defRPr>
            </a:pPr>
            <a:r>
              <a:rPr lang="ru-RU" sz="1200" dirty="0">
                <a:solidFill>
                  <a:srgbClr val="1E1E1D"/>
                </a:solidFill>
                <a:latin typeface="+mj-lt"/>
                <a:ea typeface="+mj-ea"/>
                <a:cs typeface="+mj-cs"/>
                <a:sym typeface="Helvetica Neue"/>
              </a:rPr>
              <a:t>Приложение для научной работы</a:t>
            </a:r>
            <a:endParaRPr sz="1100" dirty="0">
              <a:latin typeface="Calibri"/>
              <a:ea typeface="Calibri"/>
              <a:cs typeface="Calibri"/>
              <a:sym typeface="Calibri"/>
            </a:endParaRPr>
          </a:p>
          <a:p>
            <a:pPr lvl="0" algn="r">
              <a:lnSpc>
                <a:spcPct val="150000"/>
              </a:lnSpc>
              <a:defRPr>
                <a:solidFill>
                  <a:srgbClr val="000000"/>
                </a:solidFill>
              </a:defRPr>
            </a:pPr>
            <a:r>
              <a:rPr lang="ru-RU" sz="1200" dirty="0">
                <a:solidFill>
                  <a:srgbClr val="1E1E1D"/>
                </a:solidFill>
                <a:latin typeface="+mj-lt"/>
                <a:ea typeface="+mj-ea"/>
                <a:cs typeface="+mj-cs"/>
                <a:sym typeface="Helvetica Neue"/>
              </a:rPr>
              <a:t>Поддержка всех основных платформ</a:t>
            </a:r>
            <a:r>
              <a:rPr sz="1200" dirty="0">
                <a:solidFill>
                  <a:srgbClr val="1E1E1D"/>
                </a:solidFill>
                <a:latin typeface="+mj-lt"/>
                <a:ea typeface="+mj-ea"/>
                <a:cs typeface="+mj-cs"/>
                <a:sym typeface="Helvetica Neue"/>
              </a:rPr>
              <a:t> (Win/Mac/Linux/Mobile)</a:t>
            </a:r>
            <a:endParaRPr sz="1100" dirty="0">
              <a:latin typeface="Calibri"/>
              <a:ea typeface="Calibri"/>
              <a:cs typeface="Calibri"/>
              <a:sym typeface="Calibri"/>
            </a:endParaRPr>
          </a:p>
          <a:p>
            <a:pPr lvl="0" algn="r">
              <a:lnSpc>
                <a:spcPct val="150000"/>
              </a:lnSpc>
              <a:defRPr>
                <a:solidFill>
                  <a:srgbClr val="000000"/>
                </a:solidFill>
              </a:defRPr>
            </a:pPr>
            <a:r>
              <a:rPr lang="ru-RU" sz="1200" dirty="0">
                <a:solidFill>
                  <a:srgbClr val="1E1E1D"/>
                </a:solidFill>
                <a:latin typeface="+mj-lt"/>
                <a:ea typeface="+mj-ea"/>
                <a:cs typeface="+mj-cs"/>
                <a:sym typeface="Helvetica Neue"/>
              </a:rPr>
              <a:t>и всех браузерах</a:t>
            </a:r>
            <a:endParaRPr sz="1200" dirty="0">
              <a:solidFill>
                <a:srgbClr val="1E1E1D"/>
              </a:solidFill>
              <a:latin typeface="+mj-lt"/>
              <a:ea typeface="+mj-ea"/>
              <a:cs typeface="+mj-cs"/>
              <a:sym typeface="Helvetica Neue"/>
            </a:endParaRPr>
          </a:p>
        </p:txBody>
      </p:sp>
      <p:sp>
        <p:nvSpPr>
          <p:cNvPr id="14" name="Shape 66">
            <a:extLst>
              <a:ext uri="{FF2B5EF4-FFF2-40B4-BE49-F238E27FC236}">
                <a16:creationId xmlns:a16="http://schemas.microsoft.com/office/drawing/2014/main" id="{1CE8B4A8-F235-478F-84CE-B79096566BA3}"/>
              </a:ext>
            </a:extLst>
          </p:cNvPr>
          <p:cNvSpPr/>
          <p:nvPr/>
        </p:nvSpPr>
        <p:spPr>
          <a:xfrm>
            <a:off x="483934" y="4157372"/>
            <a:ext cx="7422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C572A759-6A51-4108-AA02-DFA0A04FC94B}">
              <ma14:wrappingTextBoxFlag xmlns:ma14="http://schemas.microsoft.com/office/mac/drawingml/2011/main" xmlns="" val="1"/>
            </a:ext>
          </a:extLst>
        </p:spPr>
        <p:txBody>
          <a:bodyPr wrap="square">
            <a:spAutoFit/>
          </a:bodyPr>
          <a:lstStyle/>
          <a:p>
            <a:r>
              <a:rPr sz="1200" dirty="0">
                <a:latin typeface="+mj-lt"/>
                <a:ea typeface="+mj-ea"/>
                <a:cs typeface="+mj-cs"/>
              </a:rPr>
              <a:t>Mendeley</a:t>
            </a:r>
            <a:r>
              <a:rPr lang="en-GB" sz="1200" dirty="0">
                <a:latin typeface="+mj-lt"/>
                <a:ea typeface="+mj-ea"/>
                <a:cs typeface="+mj-cs"/>
              </a:rPr>
              <a:t> </a:t>
            </a:r>
            <a:r>
              <a:rPr lang="ru-RU" sz="1200" dirty="0">
                <a:latin typeface="+mj-lt"/>
                <a:ea typeface="+mj-ea"/>
                <a:cs typeface="+mj-cs"/>
              </a:rPr>
              <a:t>позволяет вам иметь постоянный доступ к информации для ведения научной деятельности</a:t>
            </a:r>
            <a:endParaRPr sz="1200" dirty="0">
              <a:latin typeface="+mj-lt"/>
              <a:ea typeface="+mj-ea"/>
              <a:cs typeface="+mj-cs"/>
            </a:endParaRPr>
          </a:p>
        </p:txBody>
      </p:sp>
    </p:spTree>
    <p:extLst>
      <p:ext uri="{BB962C8B-B14F-4D97-AF65-F5344CB8AC3E}">
        <p14:creationId xmlns:p14="http://schemas.microsoft.com/office/powerpoint/2010/main" val="975580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06C8A341-EEA2-4C68-A2D3-942673534FB3}"/>
              </a:ext>
            </a:extLst>
          </p:cNvPr>
          <p:cNvSpPr>
            <a:spLocks noGrp="1"/>
          </p:cNvSpPr>
          <p:nvPr>
            <p:ph type="ftr" sz="quarter" idx="16"/>
          </p:nvPr>
        </p:nvSpPr>
        <p:spPr/>
        <p:txBody>
          <a:bodyPr/>
          <a:lstStyle/>
          <a:p>
            <a:r>
              <a:rPr lang="de-DE"/>
              <a:t>© Elsevier B.V. 2019</a:t>
            </a:r>
          </a:p>
        </p:txBody>
      </p:sp>
      <p:sp>
        <p:nvSpPr>
          <p:cNvPr id="3" name="Заголовок 2">
            <a:extLst>
              <a:ext uri="{FF2B5EF4-FFF2-40B4-BE49-F238E27FC236}">
                <a16:creationId xmlns:a16="http://schemas.microsoft.com/office/drawing/2014/main" id="{FE263F1D-DDDD-4A43-AAE5-E43171AE89E7}"/>
              </a:ext>
            </a:extLst>
          </p:cNvPr>
          <p:cNvSpPr>
            <a:spLocks noGrp="1"/>
          </p:cNvSpPr>
          <p:nvPr>
            <p:ph type="title"/>
          </p:nvPr>
        </p:nvSpPr>
        <p:spPr>
          <a:xfrm>
            <a:off x="576263" y="370375"/>
            <a:ext cx="8260732" cy="462759"/>
          </a:xfrm>
        </p:spPr>
        <p:txBody>
          <a:bodyPr/>
          <a:lstStyle/>
          <a:p>
            <a:r>
              <a:rPr lang="ru-RU" dirty="0"/>
              <a:t>Как же работает </a:t>
            </a:r>
            <a:r>
              <a:rPr lang="en-GB" dirty="0"/>
              <a:t>Mendeley?</a:t>
            </a:r>
          </a:p>
        </p:txBody>
      </p:sp>
      <p:grpSp>
        <p:nvGrpSpPr>
          <p:cNvPr id="36" name="Group 35">
            <a:extLst>
              <a:ext uri="{FF2B5EF4-FFF2-40B4-BE49-F238E27FC236}">
                <a16:creationId xmlns:a16="http://schemas.microsoft.com/office/drawing/2014/main" id="{7CDFAE47-DA94-45A8-A96C-2E4819A4331E}"/>
              </a:ext>
            </a:extLst>
          </p:cNvPr>
          <p:cNvGrpSpPr/>
          <p:nvPr/>
        </p:nvGrpSpPr>
        <p:grpSpPr>
          <a:xfrm>
            <a:off x="1808629" y="450056"/>
            <a:ext cx="6555441" cy="4081146"/>
            <a:chOff x="666666" y="1214008"/>
            <a:chExt cx="8020134" cy="5307906"/>
          </a:xfrm>
        </p:grpSpPr>
        <p:pic>
          <p:nvPicPr>
            <p:cNvPr id="15" name="image8.png">
              <a:extLst>
                <a:ext uri="{FF2B5EF4-FFF2-40B4-BE49-F238E27FC236}">
                  <a16:creationId xmlns:a16="http://schemas.microsoft.com/office/drawing/2014/main" id="{CA9A26B3-0155-4BCC-BD51-9CFFC5532B07}"/>
                </a:ext>
              </a:extLst>
            </p:cNvPr>
            <p:cNvPicPr/>
            <p:nvPr/>
          </p:nvPicPr>
          <p:blipFill>
            <a:blip r:embed="rId2"/>
            <a:stretch>
              <a:fillRect/>
            </a:stretch>
          </p:blipFill>
          <p:spPr>
            <a:xfrm>
              <a:off x="3960929" y="1873131"/>
              <a:ext cx="1417157" cy="909963"/>
            </a:xfrm>
            <a:prstGeom prst="rect">
              <a:avLst/>
            </a:prstGeom>
            <a:ln w="12700">
              <a:miter lim="400000"/>
            </a:ln>
          </p:spPr>
        </p:pic>
        <p:sp>
          <p:nvSpPr>
            <p:cNvPr id="16" name="Shape 73">
              <a:extLst>
                <a:ext uri="{FF2B5EF4-FFF2-40B4-BE49-F238E27FC236}">
                  <a16:creationId xmlns:a16="http://schemas.microsoft.com/office/drawing/2014/main" id="{43D930BF-D27A-4BAC-8F8B-0B81ADD467F5}"/>
                </a:ext>
              </a:extLst>
            </p:cNvPr>
            <p:cNvSpPr txBox="1">
              <a:spLocks/>
            </p:cNvSpPr>
            <p:nvPr/>
          </p:nvSpPr>
          <p:spPr>
            <a:xfrm>
              <a:off x="6553200" y="6278071"/>
              <a:ext cx="2133600" cy="243843"/>
            </a:xfrm>
            <a:prstGeom prst="rect">
              <a:avLst/>
            </a:prstGeom>
            <a:extLst>
              <a:ext uri="{C572A759-6A51-4108-AA02-DFA0A04FC94B}">
                <ma14:wrappingTextBoxFlag xmlns:ma14="http://schemas.microsoft.com/office/mac/drawingml/2011/main" xmlns="" val="1"/>
              </a:ext>
            </a:extLst>
          </p:spPr>
          <p:txBody>
            <a:bodyPr lIns="0" tIns="0" rIns="0" bIns="0">
              <a:normAutofit fontScale="85000" lnSpcReduction="20000"/>
            </a:bodyPr>
            <a:lstStyle>
              <a:defPPr>
                <a:defRPr lang="en-US"/>
              </a:defPPr>
              <a:lvl1pPr marL="0" algn="l" defTabSz="448055"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800">
                  <a:solidFill>
                    <a:srgbClr val="000000"/>
                  </a:solidFill>
                </a:defRPr>
              </a:pPr>
              <a:fld id="{86CB4B4D-7CA3-9044-876B-883B54F8677D}" type="slidenum">
                <a:rPr lang="en-US" smtClean="0">
                  <a:solidFill>
                    <a:srgbClr val="8F8F8F"/>
                  </a:solidFill>
                </a:rPr>
                <a:pPr>
                  <a:defRPr sz="1800">
                    <a:solidFill>
                      <a:srgbClr val="000000"/>
                    </a:solidFill>
                  </a:defRPr>
                </a:pPr>
                <a:t>8</a:t>
              </a:fld>
              <a:endParaRPr lang="en-US">
                <a:solidFill>
                  <a:srgbClr val="8F8F8F"/>
                </a:solidFill>
              </a:endParaRPr>
            </a:p>
          </p:txBody>
        </p:sp>
        <p:grpSp>
          <p:nvGrpSpPr>
            <p:cNvPr id="17" name="Group 79">
              <a:extLst>
                <a:ext uri="{FF2B5EF4-FFF2-40B4-BE49-F238E27FC236}">
                  <a16:creationId xmlns:a16="http://schemas.microsoft.com/office/drawing/2014/main" id="{F1BF22D3-538F-4819-97BD-3551C02CA960}"/>
                </a:ext>
              </a:extLst>
            </p:cNvPr>
            <p:cNvGrpSpPr/>
            <p:nvPr/>
          </p:nvGrpSpPr>
          <p:grpSpPr>
            <a:xfrm>
              <a:off x="666666" y="2184499"/>
              <a:ext cx="2027365" cy="1501274"/>
              <a:chOff x="0" y="0"/>
              <a:chExt cx="2027363" cy="1501272"/>
            </a:xfrm>
          </p:grpSpPr>
          <p:pic>
            <p:nvPicPr>
              <p:cNvPr id="18" name="image9.png">
                <a:extLst>
                  <a:ext uri="{FF2B5EF4-FFF2-40B4-BE49-F238E27FC236}">
                    <a16:creationId xmlns:a16="http://schemas.microsoft.com/office/drawing/2014/main" id="{DF78E920-D255-4753-BBFE-668EF046DFB2}"/>
                  </a:ext>
                </a:extLst>
              </p:cNvPr>
              <p:cNvPicPr/>
              <p:nvPr/>
            </p:nvPicPr>
            <p:blipFill>
              <a:blip r:embed="rId3"/>
              <a:stretch>
                <a:fillRect/>
              </a:stretch>
            </p:blipFill>
            <p:spPr>
              <a:xfrm>
                <a:off x="838200" y="0"/>
                <a:ext cx="757362" cy="949097"/>
              </a:xfrm>
              <a:prstGeom prst="rect">
                <a:avLst/>
              </a:prstGeom>
              <a:ln w="12700" cap="flat">
                <a:noFill/>
                <a:miter lim="400000"/>
              </a:ln>
              <a:effectLst/>
            </p:spPr>
          </p:pic>
          <p:pic>
            <p:nvPicPr>
              <p:cNvPr id="19" name="image9.png">
                <a:extLst>
                  <a:ext uri="{FF2B5EF4-FFF2-40B4-BE49-F238E27FC236}">
                    <a16:creationId xmlns:a16="http://schemas.microsoft.com/office/drawing/2014/main" id="{9AAD5089-182B-4EED-B940-DCFE95C2FAF4}"/>
                  </a:ext>
                </a:extLst>
              </p:cNvPr>
              <p:cNvPicPr/>
              <p:nvPr/>
            </p:nvPicPr>
            <p:blipFill>
              <a:blip r:embed="rId3"/>
              <a:stretch>
                <a:fillRect/>
              </a:stretch>
            </p:blipFill>
            <p:spPr>
              <a:xfrm>
                <a:off x="1270001" y="385960"/>
                <a:ext cx="757362" cy="949098"/>
              </a:xfrm>
              <a:prstGeom prst="rect">
                <a:avLst/>
              </a:prstGeom>
              <a:ln w="12700" cap="flat">
                <a:noFill/>
                <a:miter lim="400000"/>
              </a:ln>
              <a:effectLst>
                <a:outerShdw blurRad="38100" dist="23000" dir="5400000" rotWithShape="0">
                  <a:srgbClr val="000000">
                    <a:alpha val="35000"/>
                  </a:srgbClr>
                </a:outerShdw>
              </a:effectLst>
            </p:spPr>
          </p:pic>
          <p:pic>
            <p:nvPicPr>
              <p:cNvPr id="20" name="image9.png">
                <a:extLst>
                  <a:ext uri="{FF2B5EF4-FFF2-40B4-BE49-F238E27FC236}">
                    <a16:creationId xmlns:a16="http://schemas.microsoft.com/office/drawing/2014/main" id="{F3AA9F95-039B-464D-A98E-AD03CA8D3719}"/>
                  </a:ext>
                </a:extLst>
              </p:cNvPr>
              <p:cNvPicPr/>
              <p:nvPr/>
            </p:nvPicPr>
            <p:blipFill>
              <a:blip r:embed="rId3"/>
              <a:stretch>
                <a:fillRect/>
              </a:stretch>
            </p:blipFill>
            <p:spPr>
              <a:xfrm>
                <a:off x="-1" y="166214"/>
                <a:ext cx="757361" cy="949098"/>
              </a:xfrm>
              <a:prstGeom prst="rect">
                <a:avLst/>
              </a:prstGeom>
              <a:ln w="12700" cap="flat">
                <a:noFill/>
                <a:miter lim="400000"/>
              </a:ln>
              <a:effectLst/>
            </p:spPr>
          </p:pic>
          <p:pic>
            <p:nvPicPr>
              <p:cNvPr id="21" name="image9.png">
                <a:extLst>
                  <a:ext uri="{FF2B5EF4-FFF2-40B4-BE49-F238E27FC236}">
                    <a16:creationId xmlns:a16="http://schemas.microsoft.com/office/drawing/2014/main" id="{329E87E4-5515-449B-8795-28969F3B98FD}"/>
                  </a:ext>
                </a:extLst>
              </p:cNvPr>
              <p:cNvPicPr/>
              <p:nvPr/>
            </p:nvPicPr>
            <p:blipFill>
              <a:blip r:embed="rId3"/>
              <a:stretch>
                <a:fillRect/>
              </a:stretch>
            </p:blipFill>
            <p:spPr>
              <a:xfrm>
                <a:off x="431799" y="552174"/>
                <a:ext cx="757363" cy="949099"/>
              </a:xfrm>
              <a:prstGeom prst="rect">
                <a:avLst/>
              </a:prstGeom>
              <a:ln w="12700" cap="flat">
                <a:noFill/>
                <a:miter lim="400000"/>
              </a:ln>
              <a:effectLst>
                <a:outerShdw blurRad="38100" dist="23000" dir="5400000" rotWithShape="0">
                  <a:srgbClr val="000000">
                    <a:alpha val="35000"/>
                  </a:srgbClr>
                </a:outerShdw>
              </a:effectLst>
            </p:spPr>
          </p:pic>
        </p:grpSp>
        <p:sp>
          <p:nvSpPr>
            <p:cNvPr id="22" name="Shape 80">
              <a:extLst>
                <a:ext uri="{FF2B5EF4-FFF2-40B4-BE49-F238E27FC236}">
                  <a16:creationId xmlns:a16="http://schemas.microsoft.com/office/drawing/2014/main" id="{6FD2976D-5842-4E73-A587-C8587C23A76D}"/>
                </a:ext>
              </a:extLst>
            </p:cNvPr>
            <p:cNvSpPr/>
            <p:nvPr/>
          </p:nvSpPr>
          <p:spPr>
            <a:xfrm>
              <a:off x="2626174" y="3087981"/>
              <a:ext cx="1354295" cy="3"/>
            </a:xfrm>
            <a:prstGeom prst="line">
              <a:avLst/>
            </a:prstGeom>
            <a:ln w="889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pic>
          <p:nvPicPr>
            <p:cNvPr id="23" name="image10.png">
              <a:extLst>
                <a:ext uri="{FF2B5EF4-FFF2-40B4-BE49-F238E27FC236}">
                  <a16:creationId xmlns:a16="http://schemas.microsoft.com/office/drawing/2014/main" id="{F314C89A-A981-4400-9587-ED421307D581}"/>
                </a:ext>
              </a:extLst>
            </p:cNvPr>
            <p:cNvPicPr/>
            <p:nvPr/>
          </p:nvPicPr>
          <p:blipFill>
            <a:blip r:embed="rId4"/>
            <a:stretch>
              <a:fillRect/>
            </a:stretch>
          </p:blipFill>
          <p:spPr>
            <a:xfrm>
              <a:off x="4014770" y="2707844"/>
              <a:ext cx="1330867" cy="2621802"/>
            </a:xfrm>
            <a:prstGeom prst="rect">
              <a:avLst/>
            </a:prstGeom>
            <a:ln w="12700">
              <a:miter lim="400000"/>
            </a:ln>
          </p:spPr>
        </p:pic>
        <p:pic>
          <p:nvPicPr>
            <p:cNvPr id="24" name="image11.png">
              <a:extLst>
                <a:ext uri="{FF2B5EF4-FFF2-40B4-BE49-F238E27FC236}">
                  <a16:creationId xmlns:a16="http://schemas.microsoft.com/office/drawing/2014/main" id="{4E7C9896-3474-4309-84EF-BBA5EA993F03}"/>
                </a:ext>
              </a:extLst>
            </p:cNvPr>
            <p:cNvPicPr/>
            <p:nvPr/>
          </p:nvPicPr>
          <p:blipFill>
            <a:blip r:embed="rId5"/>
            <a:stretch>
              <a:fillRect/>
            </a:stretch>
          </p:blipFill>
          <p:spPr>
            <a:xfrm>
              <a:off x="6312320" y="3003773"/>
              <a:ext cx="2208960" cy="1281198"/>
            </a:xfrm>
            <a:prstGeom prst="rect">
              <a:avLst/>
            </a:prstGeom>
            <a:ln w="12700">
              <a:miter lim="400000"/>
            </a:ln>
          </p:spPr>
        </p:pic>
        <p:grpSp>
          <p:nvGrpSpPr>
            <p:cNvPr id="25" name="Group 85">
              <a:extLst>
                <a:ext uri="{FF2B5EF4-FFF2-40B4-BE49-F238E27FC236}">
                  <a16:creationId xmlns:a16="http://schemas.microsoft.com/office/drawing/2014/main" id="{336EE3E5-2F5F-4910-A6A8-3B2A00817BFA}"/>
                </a:ext>
              </a:extLst>
            </p:cNvPr>
            <p:cNvGrpSpPr/>
            <p:nvPr/>
          </p:nvGrpSpPr>
          <p:grpSpPr>
            <a:xfrm>
              <a:off x="6389531" y="1214008"/>
              <a:ext cx="2054540" cy="1541066"/>
              <a:chOff x="0" y="-1"/>
              <a:chExt cx="2054538" cy="1541064"/>
            </a:xfrm>
          </p:grpSpPr>
          <p:pic>
            <p:nvPicPr>
              <p:cNvPr id="26" name="image12.png">
                <a:extLst>
                  <a:ext uri="{FF2B5EF4-FFF2-40B4-BE49-F238E27FC236}">
                    <a16:creationId xmlns:a16="http://schemas.microsoft.com/office/drawing/2014/main" id="{BB395B4E-D19F-44EC-A106-25C8768C428F}"/>
                  </a:ext>
                </a:extLst>
              </p:cNvPr>
              <p:cNvPicPr/>
              <p:nvPr/>
            </p:nvPicPr>
            <p:blipFill>
              <a:blip r:embed="rId6"/>
              <a:stretch>
                <a:fillRect/>
              </a:stretch>
            </p:blipFill>
            <p:spPr>
              <a:xfrm>
                <a:off x="226898" y="-2"/>
                <a:ext cx="1827641" cy="1414595"/>
              </a:xfrm>
              <a:prstGeom prst="rect">
                <a:avLst/>
              </a:prstGeom>
              <a:ln w="12700" cap="flat">
                <a:noFill/>
                <a:miter lim="400000"/>
              </a:ln>
              <a:effectLst/>
            </p:spPr>
          </p:pic>
          <p:pic>
            <p:nvPicPr>
              <p:cNvPr id="27" name="image13.png">
                <a:extLst>
                  <a:ext uri="{FF2B5EF4-FFF2-40B4-BE49-F238E27FC236}">
                    <a16:creationId xmlns:a16="http://schemas.microsoft.com/office/drawing/2014/main" id="{865F99F2-EC91-4EEB-B5B7-BC56732447FF}"/>
                  </a:ext>
                </a:extLst>
              </p:cNvPr>
              <p:cNvPicPr/>
              <p:nvPr/>
            </p:nvPicPr>
            <p:blipFill>
              <a:blip r:embed="rId7"/>
              <a:stretch>
                <a:fillRect/>
              </a:stretch>
            </p:blipFill>
            <p:spPr>
              <a:xfrm>
                <a:off x="-1" y="481031"/>
                <a:ext cx="581638" cy="1060033"/>
              </a:xfrm>
              <a:prstGeom prst="rect">
                <a:avLst/>
              </a:prstGeom>
              <a:ln w="12700" cap="flat">
                <a:noFill/>
                <a:miter lim="400000"/>
              </a:ln>
              <a:effectLst/>
            </p:spPr>
          </p:pic>
        </p:grpSp>
        <p:pic>
          <p:nvPicPr>
            <p:cNvPr id="28" name="image14.png">
              <a:extLst>
                <a:ext uri="{FF2B5EF4-FFF2-40B4-BE49-F238E27FC236}">
                  <a16:creationId xmlns:a16="http://schemas.microsoft.com/office/drawing/2014/main" id="{38AA8CE2-9DFC-4599-9164-05F0CA1C436B}"/>
                </a:ext>
              </a:extLst>
            </p:cNvPr>
            <p:cNvPicPr/>
            <p:nvPr/>
          </p:nvPicPr>
          <p:blipFill>
            <a:blip r:embed="rId8"/>
            <a:stretch>
              <a:fillRect/>
            </a:stretch>
          </p:blipFill>
          <p:spPr>
            <a:xfrm>
              <a:off x="6708223" y="4566499"/>
              <a:ext cx="1417157" cy="1477295"/>
            </a:xfrm>
            <a:prstGeom prst="rect">
              <a:avLst/>
            </a:prstGeom>
            <a:ln w="12700">
              <a:miter lim="400000"/>
            </a:ln>
          </p:spPr>
        </p:pic>
        <p:sp>
          <p:nvSpPr>
            <p:cNvPr id="29" name="Shape 87">
              <a:extLst>
                <a:ext uri="{FF2B5EF4-FFF2-40B4-BE49-F238E27FC236}">
                  <a16:creationId xmlns:a16="http://schemas.microsoft.com/office/drawing/2014/main" id="{C083CCA8-C3F4-4010-8B28-51D31E44516B}"/>
                </a:ext>
              </a:extLst>
            </p:cNvPr>
            <p:cNvSpPr/>
            <p:nvPr/>
          </p:nvSpPr>
          <p:spPr>
            <a:xfrm>
              <a:off x="5273578" y="2292971"/>
              <a:ext cx="1354296" cy="3"/>
            </a:xfrm>
            <a:prstGeom prst="line">
              <a:avLst/>
            </a:prstGeom>
            <a:ln w="889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30" name="Shape 88">
              <a:extLst>
                <a:ext uri="{FF2B5EF4-FFF2-40B4-BE49-F238E27FC236}">
                  <a16:creationId xmlns:a16="http://schemas.microsoft.com/office/drawing/2014/main" id="{C4A7615D-A59A-416E-BFEE-41579D9AC777}"/>
                </a:ext>
              </a:extLst>
            </p:cNvPr>
            <p:cNvSpPr/>
            <p:nvPr/>
          </p:nvSpPr>
          <p:spPr>
            <a:xfrm>
              <a:off x="5273578" y="3647182"/>
              <a:ext cx="1354296" cy="3"/>
            </a:xfrm>
            <a:prstGeom prst="line">
              <a:avLst/>
            </a:prstGeom>
            <a:ln w="889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31" name="Shape 89">
              <a:extLst>
                <a:ext uri="{FF2B5EF4-FFF2-40B4-BE49-F238E27FC236}">
                  <a16:creationId xmlns:a16="http://schemas.microsoft.com/office/drawing/2014/main" id="{3E8E3983-13AE-4FA1-94DF-4F5B60A7992B}"/>
                </a:ext>
              </a:extLst>
            </p:cNvPr>
            <p:cNvSpPr/>
            <p:nvPr/>
          </p:nvSpPr>
          <p:spPr>
            <a:xfrm>
              <a:off x="5273578" y="5110069"/>
              <a:ext cx="1354296" cy="3"/>
            </a:xfrm>
            <a:prstGeom prst="line">
              <a:avLst/>
            </a:prstGeom>
            <a:ln w="889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32" name="Shape 90">
              <a:extLst>
                <a:ext uri="{FF2B5EF4-FFF2-40B4-BE49-F238E27FC236}">
                  <a16:creationId xmlns:a16="http://schemas.microsoft.com/office/drawing/2014/main" id="{03E9FE4E-1AE5-47A9-903B-70261BFFE43E}"/>
                </a:ext>
              </a:extLst>
            </p:cNvPr>
            <p:cNvSpPr/>
            <p:nvPr/>
          </p:nvSpPr>
          <p:spPr>
            <a:xfrm>
              <a:off x="2626174" y="4858541"/>
              <a:ext cx="1354295" cy="3"/>
            </a:xfrm>
            <a:prstGeom prst="line">
              <a:avLst/>
            </a:prstGeom>
            <a:ln w="88900" cap="rnd">
              <a:solidFill>
                <a:srgbClr val="AF171F"/>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grpSp>
          <p:nvGrpSpPr>
            <p:cNvPr id="33" name="Group 93">
              <a:extLst>
                <a:ext uri="{FF2B5EF4-FFF2-40B4-BE49-F238E27FC236}">
                  <a16:creationId xmlns:a16="http://schemas.microsoft.com/office/drawing/2014/main" id="{02B9BF4C-AC7E-474A-AC80-0753A31401D9}"/>
                </a:ext>
              </a:extLst>
            </p:cNvPr>
            <p:cNvGrpSpPr/>
            <p:nvPr/>
          </p:nvGrpSpPr>
          <p:grpSpPr>
            <a:xfrm>
              <a:off x="941733" y="4139472"/>
              <a:ext cx="1477234" cy="1517666"/>
              <a:chOff x="0" y="0"/>
              <a:chExt cx="1477232" cy="1517664"/>
            </a:xfrm>
          </p:grpSpPr>
          <p:pic>
            <p:nvPicPr>
              <p:cNvPr id="34" name="image15.png">
                <a:extLst>
                  <a:ext uri="{FF2B5EF4-FFF2-40B4-BE49-F238E27FC236}">
                    <a16:creationId xmlns:a16="http://schemas.microsoft.com/office/drawing/2014/main" id="{6718D69F-6DF1-4274-9967-6F1889855AE1}"/>
                  </a:ext>
                </a:extLst>
              </p:cNvPr>
              <p:cNvPicPr/>
              <p:nvPr/>
            </p:nvPicPr>
            <p:blipFill>
              <a:blip r:embed="rId9"/>
              <a:stretch>
                <a:fillRect/>
              </a:stretch>
            </p:blipFill>
            <p:spPr>
              <a:xfrm>
                <a:off x="19446" y="-1"/>
                <a:ext cx="1438420" cy="745403"/>
              </a:xfrm>
              <a:prstGeom prst="rect">
                <a:avLst/>
              </a:prstGeom>
              <a:ln w="12700" cap="flat">
                <a:noFill/>
                <a:miter lim="400000"/>
              </a:ln>
              <a:effectLst/>
            </p:spPr>
          </p:pic>
          <p:pic>
            <p:nvPicPr>
              <p:cNvPr id="35" name="image16.png">
                <a:extLst>
                  <a:ext uri="{FF2B5EF4-FFF2-40B4-BE49-F238E27FC236}">
                    <a16:creationId xmlns:a16="http://schemas.microsoft.com/office/drawing/2014/main" id="{BA6B76F7-EE1C-45AC-A335-F6F16C8F776C}"/>
                  </a:ext>
                </a:extLst>
              </p:cNvPr>
              <p:cNvPicPr/>
              <p:nvPr/>
            </p:nvPicPr>
            <p:blipFill>
              <a:blip r:embed="rId10"/>
              <a:stretch>
                <a:fillRect/>
              </a:stretch>
            </p:blipFill>
            <p:spPr>
              <a:xfrm>
                <a:off x="0" y="772262"/>
                <a:ext cx="1477234" cy="745403"/>
              </a:xfrm>
              <a:prstGeom prst="rect">
                <a:avLst/>
              </a:prstGeom>
              <a:ln w="12700" cap="flat">
                <a:noFill/>
                <a:miter lim="400000"/>
              </a:ln>
              <a:effectLst/>
            </p:spPr>
          </p:pic>
        </p:grpSp>
      </p:grpSp>
    </p:spTree>
    <p:extLst>
      <p:ext uri="{BB962C8B-B14F-4D97-AF65-F5344CB8AC3E}">
        <p14:creationId xmlns:p14="http://schemas.microsoft.com/office/powerpoint/2010/main" val="3806549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A5ECC266-8820-4F5A-9D66-9BEFDE4CAD78}"/>
              </a:ext>
            </a:extLst>
          </p:cNvPr>
          <p:cNvSpPr>
            <a:spLocks noGrp="1"/>
          </p:cNvSpPr>
          <p:nvPr>
            <p:ph type="ftr" sz="quarter" idx="11"/>
          </p:nvPr>
        </p:nvSpPr>
        <p:spPr/>
        <p:txBody>
          <a:bodyPr/>
          <a:lstStyle/>
          <a:p>
            <a:r>
              <a:rPr lang="de-DE"/>
              <a:t>© Elsevier B.V. 2019</a:t>
            </a:r>
          </a:p>
        </p:txBody>
      </p:sp>
      <p:sp>
        <p:nvSpPr>
          <p:cNvPr id="3" name="Текст 2">
            <a:extLst>
              <a:ext uri="{FF2B5EF4-FFF2-40B4-BE49-F238E27FC236}">
                <a16:creationId xmlns:a16="http://schemas.microsoft.com/office/drawing/2014/main" id="{17541ADA-56A8-460C-A1C9-3478B31EF157}"/>
              </a:ext>
            </a:extLst>
          </p:cNvPr>
          <p:cNvSpPr>
            <a:spLocks noGrp="1"/>
          </p:cNvSpPr>
          <p:nvPr>
            <p:ph type="body" sz="quarter" idx="15"/>
          </p:nvPr>
        </p:nvSpPr>
        <p:spPr/>
        <p:txBody>
          <a:bodyPr/>
          <a:lstStyle/>
          <a:p>
            <a:r>
              <a:rPr lang="ru-RU" dirty="0"/>
              <a:t>Работа в </a:t>
            </a:r>
            <a:r>
              <a:rPr lang="en-GB" dirty="0"/>
              <a:t>Mendeley</a:t>
            </a:r>
          </a:p>
        </p:txBody>
      </p:sp>
    </p:spTree>
    <p:extLst>
      <p:ext uri="{BB962C8B-B14F-4D97-AF65-F5344CB8AC3E}">
        <p14:creationId xmlns:p14="http://schemas.microsoft.com/office/powerpoint/2010/main" val="2034170482"/>
      </p:ext>
    </p:extLst>
  </p:cSld>
  <p:clrMapOvr>
    <a:masterClrMapping/>
  </p:clrMapOvr>
</p:sld>
</file>

<file path=ppt/theme/theme1.xml><?xml version="1.0" encoding="utf-8"?>
<a:theme xmlns:a="http://schemas.openxmlformats.org/drawingml/2006/main" name="Elsevier">
  <a:themeElements>
    <a:clrScheme name="Custom 1">
      <a:dk1>
        <a:srgbClr val="53565A"/>
      </a:dk1>
      <a:lt1>
        <a:srgbClr val="FFFFFF"/>
      </a:lt1>
      <a:dk2>
        <a:srgbClr val="FF6C00"/>
      </a:dk2>
      <a:lt2>
        <a:srgbClr val="E7E6E6"/>
      </a:lt2>
      <a:accent1>
        <a:srgbClr val="3678DF"/>
      </a:accent1>
      <a:accent2>
        <a:srgbClr val="FF6C00"/>
      </a:accent2>
      <a:accent3>
        <a:srgbClr val="FCD300"/>
      </a:accent3>
      <a:accent4>
        <a:srgbClr val="F73D28"/>
      </a:accent4>
      <a:accent5>
        <a:srgbClr val="8ED600"/>
      </a:accent5>
      <a:accent6>
        <a:srgbClr val="661CC9"/>
      </a:accent6>
      <a:hlink>
        <a:srgbClr val="0563C1"/>
      </a:hlink>
      <a:folHlink>
        <a:srgbClr val="FF6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grey">
      <a:srgbClr val="53565A"/>
    </a:custClr>
    <a:custClr name="Orange">
      <a:srgbClr val="FF6C00"/>
    </a:custClr>
    <a:custClr name="Grey footer">
      <a:srgbClr val="A7A8AA"/>
    </a:custClr>
  </a:custClrLst>
  <a:extLst>
    <a:ext uri="{05A4C25C-085E-4340-85A3-A5531E510DB2}">
      <thm15:themeFamily xmlns:thm15="http://schemas.microsoft.com/office/thememl/2012/main" name="ELS_ppt-presentation_Arial 16_9 new.potx" id="{D40443C0-16AF-4A5D-8290-255DEE5F8301}" vid="{38A45B1D-F117-4F8B-9F78-F1219F5478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ELS_ppt-presentation_Arial 16_9 new colorscheme</Template>
  <TotalTime>0</TotalTime>
  <Words>1137</Words>
  <Application>Microsoft Office PowerPoint</Application>
  <PresentationFormat>Экран (16:9)</PresentationFormat>
  <Paragraphs>179</Paragraphs>
  <Slides>47</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47</vt:i4>
      </vt:variant>
    </vt:vector>
  </HeadingPairs>
  <TitlesOfParts>
    <vt:vector size="52" baseType="lpstr">
      <vt:lpstr>Arial</vt:lpstr>
      <vt:lpstr>Calibri</vt:lpstr>
      <vt:lpstr>Courier New</vt:lpstr>
      <vt:lpstr>Helvetica Neue</vt:lpstr>
      <vt:lpstr>Elsevier</vt:lpstr>
      <vt:lpstr>Mendeley: персональная научная библиотека и инструмент научной коммуникации</vt:lpstr>
      <vt:lpstr>Что такое библиоменеджер?</vt:lpstr>
      <vt:lpstr>Что такое Mendeley?</vt:lpstr>
      <vt:lpstr>Данные Mendeley используются в Scopus</vt:lpstr>
      <vt:lpstr>Данные Mendeley используются в ScienceDirect</vt:lpstr>
      <vt:lpstr>Функционал Mendeley</vt:lpstr>
      <vt:lpstr>Работает на всех платформах в большинстве браузеров</vt:lpstr>
      <vt:lpstr>Как же работает Mendeley?</vt:lpstr>
      <vt:lpstr>Презентация PowerPoint</vt:lpstr>
      <vt:lpstr>Заходим на https://www.mendeley.com </vt:lpstr>
      <vt:lpstr>Создание профиля</vt:lpstr>
      <vt:lpstr>Работа с библиотекой</vt:lpstr>
      <vt:lpstr>Скачать Mendeley Desktop</vt:lpstr>
      <vt:lpstr>Mendeley Desktop</vt:lpstr>
      <vt:lpstr>Добавление документов «Drag and Drop»</vt:lpstr>
      <vt:lpstr>Добавление документов через Menu</vt:lpstr>
      <vt:lpstr>Добавление документов извне</vt:lpstr>
      <vt:lpstr>Web Importer сохранение данных в процессе работы с веб-страницами</vt:lpstr>
      <vt:lpstr>Пример использования Web Importer в Google Scholar</vt:lpstr>
      <vt:lpstr>Пример использования Web Importer в ScienceDirect</vt:lpstr>
      <vt:lpstr>Пример использования Web Importer в Scopus</vt:lpstr>
      <vt:lpstr>Синхронизация вашей личной библиотеки с облаком</vt:lpstr>
      <vt:lpstr>Поиск сведений о документе</vt:lpstr>
      <vt:lpstr>Презентация PowerPoint</vt:lpstr>
      <vt:lpstr>Поиск сведений о документе</vt:lpstr>
      <vt:lpstr>Поиск и работа в PDF Viewer</vt:lpstr>
      <vt:lpstr>Поиск документов в библиотеке Mendeley</vt:lpstr>
      <vt:lpstr>Использование Тэгов(Tags) в Mendeley</vt:lpstr>
      <vt:lpstr>Возможность переименовать документы</vt:lpstr>
      <vt:lpstr>Презентация PowerPoint</vt:lpstr>
      <vt:lpstr>Установка Citation Plugin для MS Word</vt:lpstr>
      <vt:lpstr>Citation Plugin появляется автоматически в текстовом редакторе</vt:lpstr>
      <vt:lpstr>Пример создания ссылок в MS Word</vt:lpstr>
      <vt:lpstr>Вставка библиографии в документ</vt:lpstr>
      <vt:lpstr>Выбор стиля для ссылок и библиографии</vt:lpstr>
      <vt:lpstr>Mendeley позволяет решить проблему с оформлением ссылок</vt:lpstr>
      <vt:lpstr>Презентация PowerPoint</vt:lpstr>
      <vt:lpstr>Установить контакт с коллегами</vt:lpstr>
      <vt:lpstr>Создание исследовательских групп</vt:lpstr>
      <vt:lpstr>Поиск и создание открытых групп</vt:lpstr>
      <vt:lpstr>Отслеживание активности группы</vt:lpstr>
      <vt:lpstr>Взаимодействуйте с вашими коллегами</vt:lpstr>
      <vt:lpstr>Презентация PowerPoint</vt:lpstr>
      <vt:lpstr>Устанавливайте контакты онлайн</vt:lpstr>
      <vt:lpstr>Создайте свой научный профиль </vt:lpstr>
      <vt:lpstr>Новое в Mendeley</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2018-07-23T12:36:44Z</cp:lastPrinted>
  <dcterms:created xsi:type="dcterms:W3CDTF">2018-05-29T20:11:58Z</dcterms:created>
  <dcterms:modified xsi:type="dcterms:W3CDTF">2019-09-18T05:40:49Z</dcterms:modified>
</cp:coreProperties>
</file>